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9"/>
  </p:notesMasterIdLst>
  <p:sldIdLst>
    <p:sldId id="256" r:id="rId2"/>
    <p:sldId id="282" r:id="rId3"/>
    <p:sldId id="1044" r:id="rId4"/>
    <p:sldId id="1045" r:id="rId5"/>
    <p:sldId id="1046" r:id="rId6"/>
    <p:sldId id="1047" r:id="rId7"/>
    <p:sldId id="1063" r:id="rId8"/>
    <p:sldId id="1048" r:id="rId9"/>
    <p:sldId id="1064" r:id="rId10"/>
    <p:sldId id="1065" r:id="rId11"/>
    <p:sldId id="1049" r:id="rId12"/>
    <p:sldId id="1050" r:id="rId13"/>
    <p:sldId id="967" r:id="rId14"/>
    <p:sldId id="1051" r:id="rId15"/>
    <p:sldId id="1066" r:id="rId16"/>
    <p:sldId id="1052" r:id="rId17"/>
    <p:sldId id="1053" r:id="rId18"/>
    <p:sldId id="1067" r:id="rId19"/>
    <p:sldId id="1054" r:id="rId20"/>
    <p:sldId id="1055" r:id="rId21"/>
    <p:sldId id="1056" r:id="rId22"/>
    <p:sldId id="1057" r:id="rId23"/>
    <p:sldId id="1058" r:id="rId24"/>
    <p:sldId id="1059" r:id="rId25"/>
    <p:sldId id="1060" r:id="rId26"/>
    <p:sldId id="1068" r:id="rId27"/>
    <p:sldId id="1061" r:id="rId28"/>
    <p:sldId id="1062" r:id="rId29"/>
    <p:sldId id="1069" r:id="rId30"/>
    <p:sldId id="1070" r:id="rId31"/>
    <p:sldId id="1072" r:id="rId32"/>
    <p:sldId id="1073" r:id="rId33"/>
    <p:sldId id="602" r:id="rId34"/>
    <p:sldId id="273" r:id="rId35"/>
    <p:sldId id="274" r:id="rId36"/>
    <p:sldId id="275" r:id="rId37"/>
    <p:sldId id="276"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2C3F8C-7C3C-471F-8BFC-C71D47FE74E3}">
          <p14:sldIdLst>
            <p14:sldId id="256"/>
            <p14:sldId id="282"/>
            <p14:sldId id="1044"/>
            <p14:sldId id="1045"/>
            <p14:sldId id="1046"/>
            <p14:sldId id="1047"/>
            <p14:sldId id="1063"/>
            <p14:sldId id="1048"/>
            <p14:sldId id="1064"/>
            <p14:sldId id="1065"/>
            <p14:sldId id="1049"/>
            <p14:sldId id="1050"/>
            <p14:sldId id="967"/>
            <p14:sldId id="1051"/>
            <p14:sldId id="1066"/>
            <p14:sldId id="1052"/>
            <p14:sldId id="1053"/>
            <p14:sldId id="1067"/>
            <p14:sldId id="1054"/>
            <p14:sldId id="1055"/>
            <p14:sldId id="1056"/>
            <p14:sldId id="1057"/>
            <p14:sldId id="1058"/>
            <p14:sldId id="1059"/>
            <p14:sldId id="1060"/>
            <p14:sldId id="1068"/>
            <p14:sldId id="1061"/>
            <p14:sldId id="1062"/>
            <p14:sldId id="1069"/>
            <p14:sldId id="1070"/>
            <p14:sldId id="1072"/>
            <p14:sldId id="1073"/>
            <p14:sldId id="602"/>
            <p14:sldId id="273"/>
            <p14:sldId id="274"/>
            <p14:sldId id="275"/>
            <p14:sldId id="2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21022F"/>
    <a:srgbClr val="160223"/>
    <a:srgbClr val="2C0346"/>
    <a:srgbClr val="3F003F"/>
    <a:srgbClr val="FFFF99"/>
    <a:srgbClr val="00003F"/>
    <a:srgbClr val="00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4CD488-759B-413D-98E7-2F91D7FBE0F6}" v="4" dt="2025-01-16T22:02:30.5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447" autoAdjust="0"/>
  </p:normalViewPr>
  <p:slideViewPr>
    <p:cSldViewPr snapToGrid="0">
      <p:cViewPr varScale="1">
        <p:scale>
          <a:sx n="102" d="100"/>
          <a:sy n="102" d="100"/>
        </p:scale>
        <p:origin x="1866" y="31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Harder" userId="2b8d8b750cb213a7" providerId="LiveId" clId="{994CD488-759B-413D-98E7-2F91D7FBE0F6}"/>
    <pc:docChg chg="custSel modSld">
      <pc:chgData name="Douglas Harder" userId="2b8d8b750cb213a7" providerId="LiveId" clId="{994CD488-759B-413D-98E7-2F91D7FBE0F6}" dt="2025-01-16T22:03:53.430" v="47" actId="14100"/>
      <pc:docMkLst>
        <pc:docMk/>
      </pc:docMkLst>
      <pc:sldChg chg="delSp modTransition modAnim">
        <pc:chgData name="Douglas Harder" userId="2b8d8b750cb213a7" providerId="LiveId" clId="{994CD488-759B-413D-98E7-2F91D7FBE0F6}" dt="2025-01-16T21:56:06.731" v="13"/>
        <pc:sldMkLst>
          <pc:docMk/>
          <pc:sldMk cId="656847970" sldId="256"/>
        </pc:sldMkLst>
        <pc:picChg chg="del">
          <ac:chgData name="Douglas Harder" userId="2b8d8b750cb213a7" providerId="LiveId" clId="{994CD488-759B-413D-98E7-2F91D7FBE0F6}" dt="2025-01-16T21:56:06.731" v="13"/>
          <ac:picMkLst>
            <pc:docMk/>
            <pc:sldMk cId="656847970" sldId="256"/>
            <ac:picMk id="8" creationId="{09928976-3435-4C68-A398-A73B449B6C1B}"/>
          </ac:picMkLst>
        </pc:picChg>
      </pc:sldChg>
      <pc:sldChg chg="delSp modTransition modAnim">
        <pc:chgData name="Douglas Harder" userId="2b8d8b750cb213a7" providerId="LiveId" clId="{994CD488-759B-413D-98E7-2F91D7FBE0F6}" dt="2025-01-16T21:56:06.731" v="13"/>
        <pc:sldMkLst>
          <pc:docMk/>
          <pc:sldMk cId="1740462976" sldId="273"/>
        </pc:sldMkLst>
        <pc:picChg chg="del">
          <ac:chgData name="Douglas Harder" userId="2b8d8b750cb213a7" providerId="LiveId" clId="{994CD488-759B-413D-98E7-2F91D7FBE0F6}" dt="2025-01-16T21:56:06.731" v="13"/>
          <ac:picMkLst>
            <pc:docMk/>
            <pc:sldMk cId="1740462976" sldId="273"/>
            <ac:picMk id="5" creationId="{928CDBF0-D9DC-4A82-87AE-A279DFA76CF4}"/>
          </ac:picMkLst>
        </pc:picChg>
      </pc:sldChg>
      <pc:sldChg chg="delSp modTransition modAnim">
        <pc:chgData name="Douglas Harder" userId="2b8d8b750cb213a7" providerId="LiveId" clId="{994CD488-759B-413D-98E7-2F91D7FBE0F6}" dt="2025-01-16T21:56:06.731" v="13"/>
        <pc:sldMkLst>
          <pc:docMk/>
          <pc:sldMk cId="886795597" sldId="274"/>
        </pc:sldMkLst>
        <pc:picChg chg="del">
          <ac:chgData name="Douglas Harder" userId="2b8d8b750cb213a7" providerId="LiveId" clId="{994CD488-759B-413D-98E7-2F91D7FBE0F6}" dt="2025-01-16T21:56:06.731" v="13"/>
          <ac:picMkLst>
            <pc:docMk/>
            <pc:sldMk cId="886795597" sldId="274"/>
            <ac:picMk id="7" creationId="{718CC8B1-5C10-42BE-A05E-D186C74E8F28}"/>
          </ac:picMkLst>
        </pc:picChg>
      </pc:sldChg>
      <pc:sldChg chg="delSp modTransition modAnim">
        <pc:chgData name="Douglas Harder" userId="2b8d8b750cb213a7" providerId="LiveId" clId="{994CD488-759B-413D-98E7-2F91D7FBE0F6}" dt="2025-01-16T21:56:06.731" v="13"/>
        <pc:sldMkLst>
          <pc:docMk/>
          <pc:sldMk cId="1131585356" sldId="275"/>
        </pc:sldMkLst>
        <pc:picChg chg="del">
          <ac:chgData name="Douglas Harder" userId="2b8d8b750cb213a7" providerId="LiveId" clId="{994CD488-759B-413D-98E7-2F91D7FBE0F6}" dt="2025-01-16T21:56:06.731" v="13"/>
          <ac:picMkLst>
            <pc:docMk/>
            <pc:sldMk cId="1131585356" sldId="275"/>
            <ac:picMk id="8" creationId="{D23E4374-F87D-4214-96CF-B496C02A7374}"/>
          </ac:picMkLst>
        </pc:picChg>
      </pc:sldChg>
      <pc:sldChg chg="delSp modTransition modAnim">
        <pc:chgData name="Douglas Harder" userId="2b8d8b750cb213a7" providerId="LiveId" clId="{994CD488-759B-413D-98E7-2F91D7FBE0F6}" dt="2025-01-16T21:56:06.731" v="13"/>
        <pc:sldMkLst>
          <pc:docMk/>
          <pc:sldMk cId="4272497073" sldId="276"/>
        </pc:sldMkLst>
        <pc:picChg chg="del">
          <ac:chgData name="Douglas Harder" userId="2b8d8b750cb213a7" providerId="LiveId" clId="{994CD488-759B-413D-98E7-2F91D7FBE0F6}" dt="2025-01-16T21:56:06.731" v="13"/>
          <ac:picMkLst>
            <pc:docMk/>
            <pc:sldMk cId="4272497073" sldId="276"/>
            <ac:picMk id="7" creationId="{552E99E1-BF8D-4AB8-B73F-CB7EA44F3DCA}"/>
          </ac:picMkLst>
        </pc:picChg>
      </pc:sldChg>
      <pc:sldChg chg="delSp modSp mod modTransition modAnim">
        <pc:chgData name="Douglas Harder" userId="2b8d8b750cb213a7" providerId="LiveId" clId="{994CD488-759B-413D-98E7-2F91D7FBE0F6}" dt="2025-01-16T22:02:04.055" v="14" actId="2711"/>
        <pc:sldMkLst>
          <pc:docMk/>
          <pc:sldMk cId="2835283541" sldId="282"/>
        </pc:sldMkLst>
        <pc:spChg chg="mod">
          <ac:chgData name="Douglas Harder" userId="2b8d8b750cb213a7" providerId="LiveId" clId="{994CD488-759B-413D-98E7-2F91D7FBE0F6}" dt="2025-01-16T22:02:04.055" v="14" actId="2711"/>
          <ac:spMkLst>
            <pc:docMk/>
            <pc:sldMk cId="2835283541" sldId="282"/>
            <ac:spMk id="3" creationId="{00000000-0000-0000-0000-000000000000}"/>
          </ac:spMkLst>
        </pc:spChg>
        <pc:picChg chg="del">
          <ac:chgData name="Douglas Harder" userId="2b8d8b750cb213a7" providerId="LiveId" clId="{994CD488-759B-413D-98E7-2F91D7FBE0F6}" dt="2025-01-16T21:56:06.731" v="13"/>
          <ac:picMkLst>
            <pc:docMk/>
            <pc:sldMk cId="2835283541" sldId="282"/>
            <ac:picMk id="8" creationId="{3F833466-4797-453F-9232-B697FB3BA939}"/>
          </ac:picMkLst>
        </pc:picChg>
      </pc:sldChg>
      <pc:sldChg chg="delSp modSp mod modTransition modAnim">
        <pc:chgData name="Douglas Harder" userId="2b8d8b750cb213a7" providerId="LiveId" clId="{994CD488-759B-413D-98E7-2F91D7FBE0F6}" dt="2025-01-16T22:03:53.430" v="47" actId="14100"/>
        <pc:sldMkLst>
          <pc:docMk/>
          <pc:sldMk cId="2475975949" sldId="602"/>
        </pc:sldMkLst>
        <pc:spChg chg="mod">
          <ac:chgData name="Douglas Harder" userId="2b8d8b750cb213a7" providerId="LiveId" clId="{994CD488-759B-413D-98E7-2F91D7FBE0F6}" dt="2025-01-16T22:03:53.430" v="47" actId="14100"/>
          <ac:spMkLst>
            <pc:docMk/>
            <pc:sldMk cId="2475975949" sldId="602"/>
            <ac:spMk id="3" creationId="{00000000-0000-0000-0000-000000000000}"/>
          </ac:spMkLst>
        </pc:spChg>
        <pc:picChg chg="del">
          <ac:chgData name="Douglas Harder" userId="2b8d8b750cb213a7" providerId="LiveId" clId="{994CD488-759B-413D-98E7-2F91D7FBE0F6}" dt="2025-01-16T21:56:06.731" v="13"/>
          <ac:picMkLst>
            <pc:docMk/>
            <pc:sldMk cId="2475975949" sldId="602"/>
            <ac:picMk id="14" creationId="{F72294A4-895A-4644-A7B4-69734A2795B2}"/>
          </ac:picMkLst>
        </pc:picChg>
      </pc:sldChg>
      <pc:sldChg chg="delSp modSp mod modTransition modAnim">
        <pc:chgData name="Douglas Harder" userId="2b8d8b750cb213a7" providerId="LiveId" clId="{994CD488-759B-413D-98E7-2F91D7FBE0F6}" dt="2025-01-16T22:02:59.165" v="33" actId="14100"/>
        <pc:sldMkLst>
          <pc:docMk/>
          <pc:sldMk cId="1097034811" sldId="967"/>
        </pc:sldMkLst>
        <pc:spChg chg="mod">
          <ac:chgData name="Douglas Harder" userId="2b8d8b750cb213a7" providerId="LiveId" clId="{994CD488-759B-413D-98E7-2F91D7FBE0F6}" dt="2025-01-16T22:02:59.165" v="33" actId="14100"/>
          <ac:spMkLst>
            <pc:docMk/>
            <pc:sldMk cId="1097034811" sldId="967"/>
            <ac:spMk id="3" creationId="{00000000-0000-0000-0000-000000000000}"/>
          </ac:spMkLst>
        </pc:spChg>
        <pc:picChg chg="del">
          <ac:chgData name="Douglas Harder" userId="2b8d8b750cb213a7" providerId="LiveId" clId="{994CD488-759B-413D-98E7-2F91D7FBE0F6}" dt="2025-01-16T21:56:06.731" v="13"/>
          <ac:picMkLst>
            <pc:docMk/>
            <pc:sldMk cId="1097034811" sldId="967"/>
            <ac:picMk id="12" creationId="{BB74079F-4949-4F13-BBE8-9344BC48B946}"/>
          </ac:picMkLst>
        </pc:picChg>
      </pc:sldChg>
      <pc:sldChg chg="delSp modSp mod modTransition modAnim">
        <pc:chgData name="Douglas Harder" userId="2b8d8b750cb213a7" providerId="LiveId" clId="{994CD488-759B-413D-98E7-2F91D7FBE0F6}" dt="2025-01-16T22:02:10.729" v="16" actId="27636"/>
        <pc:sldMkLst>
          <pc:docMk/>
          <pc:sldMk cId="1355167457" sldId="1044"/>
        </pc:sldMkLst>
        <pc:spChg chg="mod">
          <ac:chgData name="Douglas Harder" userId="2b8d8b750cb213a7" providerId="LiveId" clId="{994CD488-759B-413D-98E7-2F91D7FBE0F6}" dt="2025-01-16T22:02:10.729" v="16" actId="27636"/>
          <ac:spMkLst>
            <pc:docMk/>
            <pc:sldMk cId="1355167457" sldId="1044"/>
            <ac:spMk id="3" creationId="{00000000-0000-0000-0000-000000000000}"/>
          </ac:spMkLst>
        </pc:spChg>
        <pc:picChg chg="del">
          <ac:chgData name="Douglas Harder" userId="2b8d8b750cb213a7" providerId="LiveId" clId="{994CD488-759B-413D-98E7-2F91D7FBE0F6}" dt="2025-01-16T21:56:06.731" v="13"/>
          <ac:picMkLst>
            <pc:docMk/>
            <pc:sldMk cId="1355167457" sldId="1044"/>
            <ac:picMk id="5" creationId="{29B70A39-A541-4751-9301-CF4A6A4EE914}"/>
          </ac:picMkLst>
        </pc:picChg>
      </pc:sldChg>
      <pc:sldChg chg="delSp modSp mod modTransition modAnim">
        <pc:chgData name="Douglas Harder" userId="2b8d8b750cb213a7" providerId="LiveId" clId="{994CD488-759B-413D-98E7-2F91D7FBE0F6}" dt="2025-01-16T22:02:17.611" v="18" actId="27636"/>
        <pc:sldMkLst>
          <pc:docMk/>
          <pc:sldMk cId="3140857764" sldId="1045"/>
        </pc:sldMkLst>
        <pc:spChg chg="mod">
          <ac:chgData name="Douglas Harder" userId="2b8d8b750cb213a7" providerId="LiveId" clId="{994CD488-759B-413D-98E7-2F91D7FBE0F6}" dt="2025-01-16T22:02:17.611" v="18" actId="27636"/>
          <ac:spMkLst>
            <pc:docMk/>
            <pc:sldMk cId="3140857764" sldId="1045"/>
            <ac:spMk id="3" creationId="{00000000-0000-0000-0000-000000000000}"/>
          </ac:spMkLst>
        </pc:spChg>
        <pc:picChg chg="del">
          <ac:chgData name="Douglas Harder" userId="2b8d8b750cb213a7" providerId="LiveId" clId="{994CD488-759B-413D-98E7-2F91D7FBE0F6}" dt="2025-01-16T21:56:06.731" v="13"/>
          <ac:picMkLst>
            <pc:docMk/>
            <pc:sldMk cId="3140857764" sldId="1045"/>
            <ac:picMk id="14" creationId="{1B93D4BF-5211-4723-8C5A-A05024F70614}"/>
          </ac:picMkLst>
        </pc:picChg>
      </pc:sldChg>
      <pc:sldChg chg="delSp modSp mod modTransition modAnim">
        <pc:chgData name="Douglas Harder" userId="2b8d8b750cb213a7" providerId="LiveId" clId="{994CD488-759B-413D-98E7-2F91D7FBE0F6}" dt="2025-01-16T22:02:21.868" v="19" actId="14100"/>
        <pc:sldMkLst>
          <pc:docMk/>
          <pc:sldMk cId="2707930327" sldId="1046"/>
        </pc:sldMkLst>
        <pc:spChg chg="mod">
          <ac:chgData name="Douglas Harder" userId="2b8d8b750cb213a7" providerId="LiveId" clId="{994CD488-759B-413D-98E7-2F91D7FBE0F6}" dt="2025-01-16T22:02:21.868" v="19" actId="14100"/>
          <ac:spMkLst>
            <pc:docMk/>
            <pc:sldMk cId="2707930327" sldId="1046"/>
            <ac:spMk id="3" creationId="{00000000-0000-0000-0000-000000000000}"/>
          </ac:spMkLst>
        </pc:spChg>
        <pc:picChg chg="del">
          <ac:chgData name="Douglas Harder" userId="2b8d8b750cb213a7" providerId="LiveId" clId="{994CD488-759B-413D-98E7-2F91D7FBE0F6}" dt="2025-01-16T21:56:06.731" v="13"/>
          <ac:picMkLst>
            <pc:docMk/>
            <pc:sldMk cId="2707930327" sldId="1046"/>
            <ac:picMk id="18" creationId="{E3873FC3-6376-4844-8674-1DA9D2879C46}"/>
          </ac:picMkLst>
        </pc:picChg>
      </pc:sldChg>
      <pc:sldChg chg="delSp modSp mod modTransition modAnim">
        <pc:chgData name="Douglas Harder" userId="2b8d8b750cb213a7" providerId="LiveId" clId="{994CD488-759B-413D-98E7-2F91D7FBE0F6}" dt="2025-01-16T22:02:24.938" v="20" actId="14100"/>
        <pc:sldMkLst>
          <pc:docMk/>
          <pc:sldMk cId="170292198" sldId="1047"/>
        </pc:sldMkLst>
        <pc:spChg chg="mod">
          <ac:chgData name="Douglas Harder" userId="2b8d8b750cb213a7" providerId="LiveId" clId="{994CD488-759B-413D-98E7-2F91D7FBE0F6}" dt="2025-01-16T22:02:24.938" v="20" actId="14100"/>
          <ac:spMkLst>
            <pc:docMk/>
            <pc:sldMk cId="170292198" sldId="1047"/>
            <ac:spMk id="3" creationId="{00000000-0000-0000-0000-000000000000}"/>
          </ac:spMkLst>
        </pc:spChg>
        <pc:picChg chg="del">
          <ac:chgData name="Douglas Harder" userId="2b8d8b750cb213a7" providerId="LiveId" clId="{994CD488-759B-413D-98E7-2F91D7FBE0F6}" dt="2025-01-16T21:56:06.731" v="13"/>
          <ac:picMkLst>
            <pc:docMk/>
            <pc:sldMk cId="170292198" sldId="1047"/>
            <ac:picMk id="8" creationId="{B21F23EC-B735-4EC6-9BED-A7CA3F4A8A59}"/>
          </ac:picMkLst>
        </pc:picChg>
      </pc:sldChg>
      <pc:sldChg chg="delSp modSp mod modTransition modAnim">
        <pc:chgData name="Douglas Harder" userId="2b8d8b750cb213a7" providerId="LiveId" clId="{994CD488-759B-413D-98E7-2F91D7FBE0F6}" dt="2025-01-16T22:02:34.146" v="24" actId="27636"/>
        <pc:sldMkLst>
          <pc:docMk/>
          <pc:sldMk cId="2837833223" sldId="1048"/>
        </pc:sldMkLst>
        <pc:spChg chg="mod">
          <ac:chgData name="Douglas Harder" userId="2b8d8b750cb213a7" providerId="LiveId" clId="{994CD488-759B-413D-98E7-2F91D7FBE0F6}" dt="2025-01-16T22:02:34.146" v="24" actId="27636"/>
          <ac:spMkLst>
            <pc:docMk/>
            <pc:sldMk cId="2837833223" sldId="1048"/>
            <ac:spMk id="3" creationId="{00000000-0000-0000-0000-000000000000}"/>
          </ac:spMkLst>
        </pc:spChg>
        <pc:picChg chg="del">
          <ac:chgData name="Douglas Harder" userId="2b8d8b750cb213a7" providerId="LiveId" clId="{994CD488-759B-413D-98E7-2F91D7FBE0F6}" dt="2025-01-16T21:56:06.731" v="13"/>
          <ac:picMkLst>
            <pc:docMk/>
            <pc:sldMk cId="2837833223" sldId="1048"/>
            <ac:picMk id="8" creationId="{FC61477F-9474-4AC0-826B-4EB36635793C}"/>
          </ac:picMkLst>
        </pc:picChg>
      </pc:sldChg>
      <pc:sldChg chg="delSp modSp mod modTransition modAnim">
        <pc:chgData name="Douglas Harder" userId="2b8d8b750cb213a7" providerId="LiveId" clId="{994CD488-759B-413D-98E7-2F91D7FBE0F6}" dt="2025-01-16T22:02:50.680" v="31" actId="27636"/>
        <pc:sldMkLst>
          <pc:docMk/>
          <pc:sldMk cId="2885592478" sldId="1049"/>
        </pc:sldMkLst>
        <pc:spChg chg="mod">
          <ac:chgData name="Douglas Harder" userId="2b8d8b750cb213a7" providerId="LiveId" clId="{994CD488-759B-413D-98E7-2F91D7FBE0F6}" dt="2025-01-16T22:02:50.680" v="31" actId="27636"/>
          <ac:spMkLst>
            <pc:docMk/>
            <pc:sldMk cId="2885592478" sldId="1049"/>
            <ac:spMk id="3" creationId="{00000000-0000-0000-0000-000000000000}"/>
          </ac:spMkLst>
        </pc:spChg>
        <pc:picChg chg="del">
          <ac:chgData name="Douglas Harder" userId="2b8d8b750cb213a7" providerId="LiveId" clId="{994CD488-759B-413D-98E7-2F91D7FBE0F6}" dt="2025-01-16T21:56:06.731" v="13"/>
          <ac:picMkLst>
            <pc:docMk/>
            <pc:sldMk cId="2885592478" sldId="1049"/>
            <ac:picMk id="10" creationId="{D42943EE-B271-45DD-8D6E-46C7873BE8F2}"/>
          </ac:picMkLst>
        </pc:picChg>
      </pc:sldChg>
      <pc:sldChg chg="delSp modSp mod modTransition modAnim">
        <pc:chgData name="Douglas Harder" userId="2b8d8b750cb213a7" providerId="LiveId" clId="{994CD488-759B-413D-98E7-2F91D7FBE0F6}" dt="2025-01-16T22:02:55.374" v="32" actId="14100"/>
        <pc:sldMkLst>
          <pc:docMk/>
          <pc:sldMk cId="4089845896" sldId="1050"/>
        </pc:sldMkLst>
        <pc:spChg chg="mod">
          <ac:chgData name="Douglas Harder" userId="2b8d8b750cb213a7" providerId="LiveId" clId="{994CD488-759B-413D-98E7-2F91D7FBE0F6}" dt="2025-01-16T22:02:55.374" v="32" actId="14100"/>
          <ac:spMkLst>
            <pc:docMk/>
            <pc:sldMk cId="4089845896" sldId="1050"/>
            <ac:spMk id="3" creationId="{00000000-0000-0000-0000-000000000000}"/>
          </ac:spMkLst>
        </pc:spChg>
        <pc:picChg chg="del">
          <ac:chgData name="Douglas Harder" userId="2b8d8b750cb213a7" providerId="LiveId" clId="{994CD488-759B-413D-98E7-2F91D7FBE0F6}" dt="2025-01-16T21:56:06.731" v="13"/>
          <ac:picMkLst>
            <pc:docMk/>
            <pc:sldMk cId="4089845896" sldId="1050"/>
            <ac:picMk id="10" creationId="{DE9F5C10-FF85-4981-A151-CFA34F7D5813}"/>
          </ac:picMkLst>
        </pc:picChg>
      </pc:sldChg>
      <pc:sldChg chg="delSp modSp mod modTransition modAnim">
        <pc:chgData name="Douglas Harder" userId="2b8d8b750cb213a7" providerId="LiveId" clId="{994CD488-759B-413D-98E7-2F91D7FBE0F6}" dt="2025-01-16T22:03:03.383" v="35" actId="27636"/>
        <pc:sldMkLst>
          <pc:docMk/>
          <pc:sldMk cId="1180475568" sldId="1051"/>
        </pc:sldMkLst>
        <pc:spChg chg="mod">
          <ac:chgData name="Douglas Harder" userId="2b8d8b750cb213a7" providerId="LiveId" clId="{994CD488-759B-413D-98E7-2F91D7FBE0F6}" dt="2025-01-16T22:03:03.383" v="35" actId="27636"/>
          <ac:spMkLst>
            <pc:docMk/>
            <pc:sldMk cId="1180475568" sldId="1051"/>
            <ac:spMk id="3" creationId="{00000000-0000-0000-0000-000000000000}"/>
          </ac:spMkLst>
        </pc:spChg>
        <pc:picChg chg="del">
          <ac:chgData name="Douglas Harder" userId="2b8d8b750cb213a7" providerId="LiveId" clId="{994CD488-759B-413D-98E7-2F91D7FBE0F6}" dt="2025-01-16T21:56:06.731" v="13"/>
          <ac:picMkLst>
            <pc:docMk/>
            <pc:sldMk cId="1180475568" sldId="1051"/>
            <ac:picMk id="9" creationId="{993824F2-3026-429E-B87A-387084368924}"/>
          </ac:picMkLst>
        </pc:picChg>
      </pc:sldChg>
      <pc:sldChg chg="delSp modSp mod modTransition modAnim">
        <pc:chgData name="Douglas Harder" userId="2b8d8b750cb213a7" providerId="LiveId" clId="{994CD488-759B-413D-98E7-2F91D7FBE0F6}" dt="2025-01-16T22:03:12.915" v="38" actId="14100"/>
        <pc:sldMkLst>
          <pc:docMk/>
          <pc:sldMk cId="3260607501" sldId="1052"/>
        </pc:sldMkLst>
        <pc:spChg chg="mod">
          <ac:chgData name="Douglas Harder" userId="2b8d8b750cb213a7" providerId="LiveId" clId="{994CD488-759B-413D-98E7-2F91D7FBE0F6}" dt="2025-01-16T22:03:12.915" v="38" actId="14100"/>
          <ac:spMkLst>
            <pc:docMk/>
            <pc:sldMk cId="3260607501" sldId="1052"/>
            <ac:spMk id="3" creationId="{E7F16372-3100-4F56-A4E7-7561330F150F}"/>
          </ac:spMkLst>
        </pc:spChg>
        <pc:picChg chg="del">
          <ac:chgData name="Douglas Harder" userId="2b8d8b750cb213a7" providerId="LiveId" clId="{994CD488-759B-413D-98E7-2F91D7FBE0F6}" dt="2025-01-16T21:56:06.731" v="13"/>
          <ac:picMkLst>
            <pc:docMk/>
            <pc:sldMk cId="3260607501" sldId="1052"/>
            <ac:picMk id="11" creationId="{12743002-F010-425B-9337-26C2FB9345EA}"/>
          </ac:picMkLst>
        </pc:picChg>
      </pc:sldChg>
      <pc:sldChg chg="delSp modSp mod modTransition modAnim">
        <pc:chgData name="Douglas Harder" userId="2b8d8b750cb213a7" providerId="LiveId" clId="{994CD488-759B-413D-98E7-2F91D7FBE0F6}" dt="2025-01-16T22:03:16.547" v="40" actId="27636"/>
        <pc:sldMkLst>
          <pc:docMk/>
          <pc:sldMk cId="3509524588" sldId="1053"/>
        </pc:sldMkLst>
        <pc:spChg chg="mod">
          <ac:chgData name="Douglas Harder" userId="2b8d8b750cb213a7" providerId="LiveId" clId="{994CD488-759B-413D-98E7-2F91D7FBE0F6}" dt="2025-01-16T22:03:16.547" v="40" actId="27636"/>
          <ac:spMkLst>
            <pc:docMk/>
            <pc:sldMk cId="3509524588" sldId="1053"/>
            <ac:spMk id="3" creationId="{E7F16372-3100-4F56-A4E7-7561330F150F}"/>
          </ac:spMkLst>
        </pc:spChg>
        <pc:picChg chg="del">
          <ac:chgData name="Douglas Harder" userId="2b8d8b750cb213a7" providerId="LiveId" clId="{994CD488-759B-413D-98E7-2F91D7FBE0F6}" dt="2025-01-16T21:56:06.731" v="13"/>
          <ac:picMkLst>
            <pc:docMk/>
            <pc:sldMk cId="3509524588" sldId="1053"/>
            <ac:picMk id="10" creationId="{27957D96-A4DF-4FC8-9F56-5F53A14882C6}"/>
          </ac:picMkLst>
        </pc:picChg>
      </pc:sldChg>
      <pc:sldChg chg="delSp modSp mod modTransition modAnim">
        <pc:chgData name="Douglas Harder" userId="2b8d8b750cb213a7" providerId="LiveId" clId="{994CD488-759B-413D-98E7-2F91D7FBE0F6}" dt="2025-01-16T22:03:24.243" v="43" actId="14100"/>
        <pc:sldMkLst>
          <pc:docMk/>
          <pc:sldMk cId="3910765302" sldId="1054"/>
        </pc:sldMkLst>
        <pc:spChg chg="mod">
          <ac:chgData name="Douglas Harder" userId="2b8d8b750cb213a7" providerId="LiveId" clId="{994CD488-759B-413D-98E7-2F91D7FBE0F6}" dt="2025-01-16T22:03:24.243" v="43" actId="14100"/>
          <ac:spMkLst>
            <pc:docMk/>
            <pc:sldMk cId="3910765302" sldId="1054"/>
            <ac:spMk id="3" creationId="{E7F16372-3100-4F56-A4E7-7561330F150F}"/>
          </ac:spMkLst>
        </pc:spChg>
        <pc:picChg chg="del">
          <ac:chgData name="Douglas Harder" userId="2b8d8b750cb213a7" providerId="LiveId" clId="{994CD488-759B-413D-98E7-2F91D7FBE0F6}" dt="2025-01-16T21:56:06.731" v="13"/>
          <ac:picMkLst>
            <pc:docMk/>
            <pc:sldMk cId="3910765302" sldId="1054"/>
            <ac:picMk id="11" creationId="{058C6A82-8338-4CCA-A616-4F437211A2F7}"/>
          </ac:picMkLst>
        </pc:picChg>
      </pc:sldChg>
      <pc:sldChg chg="delSp modTransition modAnim">
        <pc:chgData name="Douglas Harder" userId="2b8d8b750cb213a7" providerId="LiveId" clId="{994CD488-759B-413D-98E7-2F91D7FBE0F6}" dt="2025-01-16T21:56:06.731" v="13"/>
        <pc:sldMkLst>
          <pc:docMk/>
          <pc:sldMk cId="2406328351" sldId="1055"/>
        </pc:sldMkLst>
        <pc:picChg chg="del">
          <ac:chgData name="Douglas Harder" userId="2b8d8b750cb213a7" providerId="LiveId" clId="{994CD488-759B-413D-98E7-2F91D7FBE0F6}" dt="2025-01-16T21:56:06.731" v="13"/>
          <ac:picMkLst>
            <pc:docMk/>
            <pc:sldMk cId="2406328351" sldId="1055"/>
            <ac:picMk id="11" creationId="{7755A4D7-EB73-4872-BDA5-C787B00BC354}"/>
          </ac:picMkLst>
        </pc:picChg>
      </pc:sldChg>
      <pc:sldChg chg="delSp modSp mod modTransition modAnim">
        <pc:chgData name="Douglas Harder" userId="2b8d8b750cb213a7" providerId="LiveId" clId="{994CD488-759B-413D-98E7-2F91D7FBE0F6}" dt="2025-01-16T22:03:31.254" v="45" actId="27636"/>
        <pc:sldMkLst>
          <pc:docMk/>
          <pc:sldMk cId="2867745535" sldId="1056"/>
        </pc:sldMkLst>
        <pc:spChg chg="mod">
          <ac:chgData name="Douglas Harder" userId="2b8d8b750cb213a7" providerId="LiveId" clId="{994CD488-759B-413D-98E7-2F91D7FBE0F6}" dt="2025-01-16T22:03:31.254" v="45" actId="27636"/>
          <ac:spMkLst>
            <pc:docMk/>
            <pc:sldMk cId="2867745535" sldId="1056"/>
            <ac:spMk id="3" creationId="{E7F16372-3100-4F56-A4E7-7561330F150F}"/>
          </ac:spMkLst>
        </pc:spChg>
        <pc:picChg chg="del">
          <ac:chgData name="Douglas Harder" userId="2b8d8b750cb213a7" providerId="LiveId" clId="{994CD488-759B-413D-98E7-2F91D7FBE0F6}" dt="2025-01-16T21:56:06.731" v="13"/>
          <ac:picMkLst>
            <pc:docMk/>
            <pc:sldMk cId="2867745535" sldId="1056"/>
            <ac:picMk id="6" creationId="{75CE7552-4AB3-4C1D-80D8-78907AF16C54}"/>
          </ac:picMkLst>
        </pc:picChg>
      </pc:sldChg>
      <pc:sldChg chg="delSp modTransition modAnim">
        <pc:chgData name="Douglas Harder" userId="2b8d8b750cb213a7" providerId="LiveId" clId="{994CD488-759B-413D-98E7-2F91D7FBE0F6}" dt="2025-01-16T21:56:06.731" v="13"/>
        <pc:sldMkLst>
          <pc:docMk/>
          <pc:sldMk cId="1505757325" sldId="1057"/>
        </pc:sldMkLst>
        <pc:picChg chg="del">
          <ac:chgData name="Douglas Harder" userId="2b8d8b750cb213a7" providerId="LiveId" clId="{994CD488-759B-413D-98E7-2F91D7FBE0F6}" dt="2025-01-16T21:56:06.731" v="13"/>
          <ac:picMkLst>
            <pc:docMk/>
            <pc:sldMk cId="1505757325" sldId="1057"/>
            <ac:picMk id="8" creationId="{4A0CDAD0-0A12-4A6F-ADEE-6C6C5A7AA3C3}"/>
          </ac:picMkLst>
        </pc:picChg>
      </pc:sldChg>
      <pc:sldChg chg="delSp modTransition modAnim">
        <pc:chgData name="Douglas Harder" userId="2b8d8b750cb213a7" providerId="LiveId" clId="{994CD488-759B-413D-98E7-2F91D7FBE0F6}" dt="2025-01-16T21:56:06.731" v="13"/>
        <pc:sldMkLst>
          <pc:docMk/>
          <pc:sldMk cId="1136656045" sldId="1058"/>
        </pc:sldMkLst>
        <pc:picChg chg="del">
          <ac:chgData name="Douglas Harder" userId="2b8d8b750cb213a7" providerId="LiveId" clId="{994CD488-759B-413D-98E7-2F91D7FBE0F6}" dt="2025-01-16T21:56:06.731" v="13"/>
          <ac:picMkLst>
            <pc:docMk/>
            <pc:sldMk cId="1136656045" sldId="1058"/>
            <ac:picMk id="8" creationId="{2A504F3F-39CC-40B5-BE14-129A21961963}"/>
          </ac:picMkLst>
        </pc:picChg>
      </pc:sldChg>
      <pc:sldChg chg="delSp modTransition modAnim">
        <pc:chgData name="Douglas Harder" userId="2b8d8b750cb213a7" providerId="LiveId" clId="{994CD488-759B-413D-98E7-2F91D7FBE0F6}" dt="2025-01-16T21:56:06.731" v="13"/>
        <pc:sldMkLst>
          <pc:docMk/>
          <pc:sldMk cId="3242840570" sldId="1059"/>
        </pc:sldMkLst>
        <pc:picChg chg="del">
          <ac:chgData name="Douglas Harder" userId="2b8d8b750cb213a7" providerId="LiveId" clId="{994CD488-759B-413D-98E7-2F91D7FBE0F6}" dt="2025-01-16T21:56:06.731" v="13"/>
          <ac:picMkLst>
            <pc:docMk/>
            <pc:sldMk cId="3242840570" sldId="1059"/>
            <ac:picMk id="7" creationId="{6C2E0AA3-1067-4B74-B9F0-4737084897AD}"/>
          </ac:picMkLst>
        </pc:picChg>
      </pc:sldChg>
      <pc:sldChg chg="delSp modTransition modAnim">
        <pc:chgData name="Douglas Harder" userId="2b8d8b750cb213a7" providerId="LiveId" clId="{994CD488-759B-413D-98E7-2F91D7FBE0F6}" dt="2025-01-16T21:56:06.731" v="13"/>
        <pc:sldMkLst>
          <pc:docMk/>
          <pc:sldMk cId="3369946647" sldId="1060"/>
        </pc:sldMkLst>
        <pc:picChg chg="del">
          <ac:chgData name="Douglas Harder" userId="2b8d8b750cb213a7" providerId="LiveId" clId="{994CD488-759B-413D-98E7-2F91D7FBE0F6}" dt="2025-01-16T21:56:06.731" v="13"/>
          <ac:picMkLst>
            <pc:docMk/>
            <pc:sldMk cId="3369946647" sldId="1060"/>
            <ac:picMk id="11" creationId="{ECD5842D-C50B-471C-ADA1-356286EB8075}"/>
          </ac:picMkLst>
        </pc:picChg>
      </pc:sldChg>
      <pc:sldChg chg="delSp modSp mod modTransition modAnim">
        <pc:chgData name="Douglas Harder" userId="2b8d8b750cb213a7" providerId="LiveId" clId="{994CD488-759B-413D-98E7-2F91D7FBE0F6}" dt="2025-01-16T22:03:42.257" v="46" actId="14100"/>
        <pc:sldMkLst>
          <pc:docMk/>
          <pc:sldMk cId="353179417" sldId="1061"/>
        </pc:sldMkLst>
        <pc:spChg chg="mod">
          <ac:chgData name="Douglas Harder" userId="2b8d8b750cb213a7" providerId="LiveId" clId="{994CD488-759B-413D-98E7-2F91D7FBE0F6}" dt="2025-01-16T22:03:42.257" v="46" actId="14100"/>
          <ac:spMkLst>
            <pc:docMk/>
            <pc:sldMk cId="353179417" sldId="1061"/>
            <ac:spMk id="3" creationId="{E7F16372-3100-4F56-A4E7-7561330F150F}"/>
          </ac:spMkLst>
        </pc:spChg>
        <pc:picChg chg="del">
          <ac:chgData name="Douglas Harder" userId="2b8d8b750cb213a7" providerId="LiveId" clId="{994CD488-759B-413D-98E7-2F91D7FBE0F6}" dt="2025-01-16T21:56:06.731" v="13"/>
          <ac:picMkLst>
            <pc:docMk/>
            <pc:sldMk cId="353179417" sldId="1061"/>
            <ac:picMk id="7" creationId="{A688822A-0905-43C4-932C-917278A916C3}"/>
          </ac:picMkLst>
        </pc:picChg>
      </pc:sldChg>
      <pc:sldChg chg="delSp modTransition modAnim">
        <pc:chgData name="Douglas Harder" userId="2b8d8b750cb213a7" providerId="LiveId" clId="{994CD488-759B-413D-98E7-2F91D7FBE0F6}" dt="2025-01-16T21:56:06.731" v="13"/>
        <pc:sldMkLst>
          <pc:docMk/>
          <pc:sldMk cId="3153803354" sldId="1062"/>
        </pc:sldMkLst>
        <pc:picChg chg="del">
          <ac:chgData name="Douglas Harder" userId="2b8d8b750cb213a7" providerId="LiveId" clId="{994CD488-759B-413D-98E7-2F91D7FBE0F6}" dt="2025-01-16T21:56:06.731" v="13"/>
          <ac:picMkLst>
            <pc:docMk/>
            <pc:sldMk cId="3153803354" sldId="1062"/>
            <ac:picMk id="7" creationId="{A871000D-FFE9-43A9-BD80-43BB5A528F12}"/>
          </ac:picMkLst>
        </pc:picChg>
      </pc:sldChg>
      <pc:sldChg chg="delSp modTransition modAnim">
        <pc:chgData name="Douglas Harder" userId="2b8d8b750cb213a7" providerId="LiveId" clId="{994CD488-759B-413D-98E7-2F91D7FBE0F6}" dt="2025-01-16T21:56:06.731" v="13"/>
        <pc:sldMkLst>
          <pc:docMk/>
          <pc:sldMk cId="2598986354" sldId="1063"/>
        </pc:sldMkLst>
        <pc:picChg chg="del">
          <ac:chgData name="Douglas Harder" userId="2b8d8b750cb213a7" providerId="LiveId" clId="{994CD488-759B-413D-98E7-2F91D7FBE0F6}" dt="2025-01-16T21:56:06.731" v="13"/>
          <ac:picMkLst>
            <pc:docMk/>
            <pc:sldMk cId="2598986354" sldId="1063"/>
            <ac:picMk id="8" creationId="{6153C505-63F0-4BA4-8AA1-99D3A1BBF5BE}"/>
          </ac:picMkLst>
        </pc:picChg>
      </pc:sldChg>
      <pc:sldChg chg="delSp modSp mod modTransition modAnim">
        <pc:chgData name="Douglas Harder" userId="2b8d8b750cb213a7" providerId="LiveId" clId="{994CD488-759B-413D-98E7-2F91D7FBE0F6}" dt="2025-01-16T22:02:40.358" v="26" actId="27636"/>
        <pc:sldMkLst>
          <pc:docMk/>
          <pc:sldMk cId="2668873018" sldId="1064"/>
        </pc:sldMkLst>
        <pc:spChg chg="mod">
          <ac:chgData name="Douglas Harder" userId="2b8d8b750cb213a7" providerId="LiveId" clId="{994CD488-759B-413D-98E7-2F91D7FBE0F6}" dt="2025-01-16T22:02:40.358" v="26" actId="27636"/>
          <ac:spMkLst>
            <pc:docMk/>
            <pc:sldMk cId="2668873018" sldId="1064"/>
            <ac:spMk id="3" creationId="{00000000-0000-0000-0000-000000000000}"/>
          </ac:spMkLst>
        </pc:spChg>
        <pc:picChg chg="del">
          <ac:chgData name="Douglas Harder" userId="2b8d8b750cb213a7" providerId="LiveId" clId="{994CD488-759B-413D-98E7-2F91D7FBE0F6}" dt="2025-01-16T21:56:06.731" v="13"/>
          <ac:picMkLst>
            <pc:docMk/>
            <pc:sldMk cId="2668873018" sldId="1064"/>
            <ac:picMk id="6" creationId="{4BCAB5CE-481E-48AE-AA4D-6C16C502123A}"/>
          </ac:picMkLst>
        </pc:picChg>
      </pc:sldChg>
      <pc:sldChg chg="delSp modSp mod modTransition modAnim">
        <pc:chgData name="Douglas Harder" userId="2b8d8b750cb213a7" providerId="LiveId" clId="{994CD488-759B-413D-98E7-2F91D7FBE0F6}" dt="2025-01-16T22:02:46.361" v="29" actId="14100"/>
        <pc:sldMkLst>
          <pc:docMk/>
          <pc:sldMk cId="4151065727" sldId="1065"/>
        </pc:sldMkLst>
        <pc:spChg chg="mod">
          <ac:chgData name="Douglas Harder" userId="2b8d8b750cb213a7" providerId="LiveId" clId="{994CD488-759B-413D-98E7-2F91D7FBE0F6}" dt="2025-01-16T22:02:46.361" v="29" actId="14100"/>
          <ac:spMkLst>
            <pc:docMk/>
            <pc:sldMk cId="4151065727" sldId="1065"/>
            <ac:spMk id="3" creationId="{00000000-0000-0000-0000-000000000000}"/>
          </ac:spMkLst>
        </pc:spChg>
        <pc:picChg chg="del">
          <ac:chgData name="Douglas Harder" userId="2b8d8b750cb213a7" providerId="LiveId" clId="{994CD488-759B-413D-98E7-2F91D7FBE0F6}" dt="2025-01-16T21:56:06.731" v="13"/>
          <ac:picMkLst>
            <pc:docMk/>
            <pc:sldMk cId="4151065727" sldId="1065"/>
            <ac:picMk id="5" creationId="{77BB5CA0-B953-47B5-A47A-25F85778379F}"/>
          </ac:picMkLst>
        </pc:picChg>
      </pc:sldChg>
      <pc:sldChg chg="delSp modSp mod modTransition modAnim">
        <pc:chgData name="Douglas Harder" userId="2b8d8b750cb213a7" providerId="LiveId" clId="{994CD488-759B-413D-98E7-2F91D7FBE0F6}" dt="2025-01-16T22:03:07.927" v="37" actId="27636"/>
        <pc:sldMkLst>
          <pc:docMk/>
          <pc:sldMk cId="2605469335" sldId="1066"/>
        </pc:sldMkLst>
        <pc:spChg chg="mod">
          <ac:chgData name="Douglas Harder" userId="2b8d8b750cb213a7" providerId="LiveId" clId="{994CD488-759B-413D-98E7-2F91D7FBE0F6}" dt="2025-01-16T22:03:07.927" v="37" actId="27636"/>
          <ac:spMkLst>
            <pc:docMk/>
            <pc:sldMk cId="2605469335" sldId="1066"/>
            <ac:spMk id="3" creationId="{E7F16372-3100-4F56-A4E7-7561330F150F}"/>
          </ac:spMkLst>
        </pc:spChg>
        <pc:picChg chg="del">
          <ac:chgData name="Douglas Harder" userId="2b8d8b750cb213a7" providerId="LiveId" clId="{994CD488-759B-413D-98E7-2F91D7FBE0F6}" dt="2025-01-16T21:56:06.731" v="13"/>
          <ac:picMkLst>
            <pc:docMk/>
            <pc:sldMk cId="2605469335" sldId="1066"/>
            <ac:picMk id="9" creationId="{AA4B4903-E710-4DD3-96C2-A6E0E4D32D15}"/>
          </ac:picMkLst>
        </pc:picChg>
      </pc:sldChg>
      <pc:sldChg chg="delSp modSp mod modTransition modAnim">
        <pc:chgData name="Douglas Harder" userId="2b8d8b750cb213a7" providerId="LiveId" clId="{994CD488-759B-413D-98E7-2F91D7FBE0F6}" dt="2025-01-16T22:03:19.576" v="42" actId="27636"/>
        <pc:sldMkLst>
          <pc:docMk/>
          <pc:sldMk cId="4149711302" sldId="1067"/>
        </pc:sldMkLst>
        <pc:spChg chg="mod">
          <ac:chgData name="Douglas Harder" userId="2b8d8b750cb213a7" providerId="LiveId" clId="{994CD488-759B-413D-98E7-2F91D7FBE0F6}" dt="2025-01-16T22:03:19.576" v="42" actId="27636"/>
          <ac:spMkLst>
            <pc:docMk/>
            <pc:sldMk cId="4149711302" sldId="1067"/>
            <ac:spMk id="3" creationId="{E7F16372-3100-4F56-A4E7-7561330F150F}"/>
          </ac:spMkLst>
        </pc:spChg>
        <pc:picChg chg="del">
          <ac:chgData name="Douglas Harder" userId="2b8d8b750cb213a7" providerId="LiveId" clId="{994CD488-759B-413D-98E7-2F91D7FBE0F6}" dt="2025-01-16T21:56:06.731" v="13"/>
          <ac:picMkLst>
            <pc:docMk/>
            <pc:sldMk cId="4149711302" sldId="1067"/>
            <ac:picMk id="6" creationId="{28AC0717-4341-46C4-9C2B-29F6C77C640B}"/>
          </ac:picMkLst>
        </pc:picChg>
      </pc:sldChg>
      <pc:sldChg chg="delSp modTransition modAnim">
        <pc:chgData name="Douglas Harder" userId="2b8d8b750cb213a7" providerId="LiveId" clId="{994CD488-759B-413D-98E7-2F91D7FBE0F6}" dt="2025-01-16T21:56:06.731" v="13"/>
        <pc:sldMkLst>
          <pc:docMk/>
          <pc:sldMk cId="2230021292" sldId="1068"/>
        </pc:sldMkLst>
        <pc:picChg chg="del">
          <ac:chgData name="Douglas Harder" userId="2b8d8b750cb213a7" providerId="LiveId" clId="{994CD488-759B-413D-98E7-2F91D7FBE0F6}" dt="2025-01-16T21:56:06.731" v="13"/>
          <ac:picMkLst>
            <pc:docMk/>
            <pc:sldMk cId="2230021292" sldId="1068"/>
            <ac:picMk id="12" creationId="{89FC7992-9511-4FAD-8A76-DB01CBE4E551}"/>
          </ac:picMkLst>
        </pc:picChg>
      </pc:sldChg>
      <pc:sldChg chg="delSp modTransition modAnim">
        <pc:chgData name="Douglas Harder" userId="2b8d8b750cb213a7" providerId="LiveId" clId="{994CD488-759B-413D-98E7-2F91D7FBE0F6}" dt="2025-01-16T21:56:06.731" v="13"/>
        <pc:sldMkLst>
          <pc:docMk/>
          <pc:sldMk cId="2292693481" sldId="1069"/>
        </pc:sldMkLst>
        <pc:picChg chg="del">
          <ac:chgData name="Douglas Harder" userId="2b8d8b750cb213a7" providerId="LiveId" clId="{994CD488-759B-413D-98E7-2F91D7FBE0F6}" dt="2025-01-16T21:56:06.731" v="13"/>
          <ac:picMkLst>
            <pc:docMk/>
            <pc:sldMk cId="2292693481" sldId="1069"/>
            <ac:picMk id="8" creationId="{AD7D76A7-2B18-4E52-9EE7-49E94218BBF4}"/>
          </ac:picMkLst>
        </pc:picChg>
      </pc:sldChg>
      <pc:sldChg chg="delSp modTransition modAnim">
        <pc:chgData name="Douglas Harder" userId="2b8d8b750cb213a7" providerId="LiveId" clId="{994CD488-759B-413D-98E7-2F91D7FBE0F6}" dt="2025-01-16T21:56:06.731" v="13"/>
        <pc:sldMkLst>
          <pc:docMk/>
          <pc:sldMk cId="521681115" sldId="1070"/>
        </pc:sldMkLst>
        <pc:picChg chg="del">
          <ac:chgData name="Douglas Harder" userId="2b8d8b750cb213a7" providerId="LiveId" clId="{994CD488-759B-413D-98E7-2F91D7FBE0F6}" dt="2025-01-16T21:56:06.731" v="13"/>
          <ac:picMkLst>
            <pc:docMk/>
            <pc:sldMk cId="521681115" sldId="1070"/>
            <ac:picMk id="7" creationId="{0FB9993C-9980-4CBA-BDB4-0D5A8F580D83}"/>
          </ac:picMkLst>
        </pc:picChg>
      </pc:sldChg>
      <pc:sldChg chg="delSp modSp mod modTransition modAnim">
        <pc:chgData name="Douglas Harder" userId="2b8d8b750cb213a7" providerId="LiveId" clId="{994CD488-759B-413D-98E7-2F91D7FBE0F6}" dt="2025-01-16T21:56:06.731" v="13"/>
        <pc:sldMkLst>
          <pc:docMk/>
          <pc:sldMk cId="1492511320" sldId="1072"/>
        </pc:sldMkLst>
        <pc:spChg chg="mod">
          <ac:chgData name="Douglas Harder" userId="2b8d8b750cb213a7" providerId="LiveId" clId="{994CD488-759B-413D-98E7-2F91D7FBE0F6}" dt="2025-01-16T21:56:04.751" v="12" actId="27636"/>
          <ac:spMkLst>
            <pc:docMk/>
            <pc:sldMk cId="1492511320" sldId="1072"/>
            <ac:spMk id="3" creationId="{E7F16372-3100-4F56-A4E7-7561330F150F}"/>
          </ac:spMkLst>
        </pc:spChg>
        <pc:picChg chg="del">
          <ac:chgData name="Douglas Harder" userId="2b8d8b750cb213a7" providerId="LiveId" clId="{994CD488-759B-413D-98E7-2F91D7FBE0F6}" dt="2025-01-16T21:56:06.731" v="13"/>
          <ac:picMkLst>
            <pc:docMk/>
            <pc:sldMk cId="1492511320" sldId="1072"/>
            <ac:picMk id="7" creationId="{7E615CE8-FBB0-4532-A354-8023DD98E163}"/>
          </ac:picMkLst>
        </pc:picChg>
      </pc:sldChg>
      <pc:sldChg chg="delSp modTransition modAnim">
        <pc:chgData name="Douglas Harder" userId="2b8d8b750cb213a7" providerId="LiveId" clId="{994CD488-759B-413D-98E7-2F91D7FBE0F6}" dt="2025-01-16T21:56:06.731" v="13"/>
        <pc:sldMkLst>
          <pc:docMk/>
          <pc:sldMk cId="1480988645" sldId="1073"/>
        </pc:sldMkLst>
        <pc:picChg chg="del">
          <ac:chgData name="Douglas Harder" userId="2b8d8b750cb213a7" providerId="LiveId" clId="{994CD488-759B-413D-98E7-2F91D7FBE0F6}" dt="2025-01-16T21:56:06.731" v="13"/>
          <ac:picMkLst>
            <pc:docMk/>
            <pc:sldMk cId="1480988645" sldId="1073"/>
            <ac:picMk id="7" creationId="{8EAEDA99-A58C-4E95-9546-D62735D675D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216B2-ACBC-44B0-85F7-759020758E26}" type="datetimeFigureOut">
              <a:rPr lang="en-CA" smtClean="0"/>
              <a:t>2025-01-16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ACAB6-06A0-453C-A925-AEEA3DA9F518}" type="slidenum">
              <a:rPr lang="en-CA" smtClean="0"/>
              <a:t>‹#›</a:t>
            </a:fld>
            <a:endParaRPr lang="en-CA"/>
          </a:p>
        </p:txBody>
      </p:sp>
    </p:spTree>
    <p:extLst>
      <p:ext uri="{BB962C8B-B14F-4D97-AF65-F5344CB8AC3E}">
        <p14:creationId xmlns:p14="http://schemas.microsoft.com/office/powerpoint/2010/main" val="200106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35375"/>
            <a:ext cx="7772400" cy="1470025"/>
          </a:xfrm>
        </p:spPr>
        <p:txBody>
          <a:bodyPr/>
          <a:lstStyle>
            <a:lvl1pPr>
              <a:defRPr b="1"/>
            </a:lvl1pPr>
          </a:lstStyle>
          <a:p>
            <a:r>
              <a:rPr lang="en-US"/>
              <a:t>Click to edit Master title style</a:t>
            </a:r>
            <a:endParaRPr lang="en-CA"/>
          </a:p>
        </p:txBody>
      </p:sp>
      <p:sp>
        <p:nvSpPr>
          <p:cNvPr id="11" name="Text Box 14"/>
          <p:cNvSpPr txBox="1">
            <a:spLocks noChangeArrowheads="1"/>
          </p:cNvSpPr>
          <p:nvPr userDrawn="1"/>
        </p:nvSpPr>
        <p:spPr bwMode="auto">
          <a:xfrm>
            <a:off x="2286000" y="641092"/>
            <a:ext cx="6553200" cy="40008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nchor="ctr">
            <a:spAutoFit/>
          </a:bodyPr>
          <a:lstStyle/>
          <a:p>
            <a:pPr algn="ctr" fontAlgn="auto">
              <a:spcBef>
                <a:spcPts val="0"/>
              </a:spcBef>
              <a:spcAft>
                <a:spcPts val="0"/>
              </a:spcAft>
              <a:defRPr/>
            </a:pPr>
            <a:r>
              <a:rPr lang="en-US" sz="2000" cap="small" baseline="0" dirty="0" err="1">
                <a:solidFill>
                  <a:schemeClr val="bg1"/>
                </a:solidFill>
                <a:latin typeface="Constantia" panose="02030602050306030303" pitchFamily="18" charset="0"/>
                <a:cs typeface="Arial" pitchFamily="34" charset="0"/>
              </a:rPr>
              <a:t>ece</a:t>
            </a:r>
            <a:r>
              <a:rPr lang="en-US" sz="2000" cap="small" baseline="0" dirty="0">
                <a:solidFill>
                  <a:schemeClr val="bg1"/>
                </a:solidFill>
                <a:latin typeface="Constantia" panose="02030602050306030303" pitchFamily="18" charset="0"/>
                <a:cs typeface="Arial" pitchFamily="34" charset="0"/>
              </a:rPr>
              <a:t> 204</a:t>
            </a:r>
            <a:r>
              <a:rPr lang="en-US" sz="2000" dirty="0">
                <a:solidFill>
                  <a:schemeClr val="bg1"/>
                </a:solidFill>
                <a:latin typeface="Georgia" panose="02040502050405020303" pitchFamily="18" charset="0"/>
                <a:cs typeface="Arial" pitchFamily="34" charset="0"/>
              </a:rPr>
              <a:t> </a:t>
            </a:r>
            <a:r>
              <a:rPr lang="en-US" sz="2000" i="1" dirty="0">
                <a:solidFill>
                  <a:schemeClr val="bg1"/>
                </a:solidFill>
                <a:latin typeface="Georgia" panose="02040502050405020303" pitchFamily="18" charset="0"/>
                <a:cs typeface="Arial" pitchFamily="34" charset="0"/>
              </a:rPr>
              <a:t>Numerical methods</a:t>
            </a:r>
          </a:p>
        </p:txBody>
      </p:sp>
      <p:sp>
        <p:nvSpPr>
          <p:cNvPr id="12" name="Text Box 14"/>
          <p:cNvSpPr txBox="1">
            <a:spLocks noChangeArrowheads="1"/>
          </p:cNvSpPr>
          <p:nvPr userDrawn="1"/>
        </p:nvSpPr>
        <p:spPr bwMode="auto">
          <a:xfrm>
            <a:off x="4724400" y="5758413"/>
            <a:ext cx="3886200" cy="74479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spAutoFit/>
          </a:bodyPr>
          <a:lstStyle/>
          <a:p>
            <a:pPr defTabSz="457112">
              <a:spcBef>
                <a:spcPct val="20000"/>
              </a:spcBef>
              <a:defRPr/>
            </a:pPr>
            <a:r>
              <a:rPr lang="en-US" sz="1600" b="0" kern="0" dirty="0">
                <a:solidFill>
                  <a:schemeClr val="bg1"/>
                </a:solidFill>
                <a:latin typeface="Georgia" panose="02040502050405020303" pitchFamily="18" charset="0"/>
                <a:ea typeface="ＭＳ Ｐゴシック" charset="-128"/>
                <a:cs typeface="Arial" pitchFamily="34" charset="0"/>
              </a:rPr>
              <a:t>Douglas Wilhelm Harder, LEL, </a:t>
            </a:r>
            <a:r>
              <a:rPr lang="en-US" sz="1600" b="0" kern="0" dirty="0" err="1">
                <a:solidFill>
                  <a:schemeClr val="bg1"/>
                </a:solidFill>
                <a:latin typeface="Georgia" panose="02040502050405020303" pitchFamily="18" charset="0"/>
                <a:ea typeface="ＭＳ Ｐゴシック" charset="-128"/>
                <a:cs typeface="Arial" pitchFamily="34" charset="0"/>
              </a:rPr>
              <a:t>M.Math</a:t>
            </a:r>
            <a:r>
              <a:rPr lang="en-US" sz="1600" b="0" kern="0" dirty="0">
                <a:solidFill>
                  <a:schemeClr val="bg1"/>
                </a:solidFill>
                <a:latin typeface="Georgia" panose="02040502050405020303" pitchFamily="18" charset="0"/>
                <a:ea typeface="ＭＳ Ｐゴシック" charset="-128"/>
                <a:cs typeface="Arial" pitchFamily="34" charset="0"/>
              </a:rPr>
              <a:t>.</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dwharder@uwaterloo.ca</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dwharder@gmail.com</a:t>
            </a:r>
            <a:endParaRPr lang="en-US" sz="1050" kern="0" dirty="0">
              <a:solidFill>
                <a:schemeClr val="bg1"/>
              </a:solidFill>
              <a:latin typeface="Georgia" panose="02040502050405020303" pitchFamily="18" charset="0"/>
              <a:ea typeface="ＭＳ Ｐゴシック" charset="-128"/>
              <a:cs typeface="Arial" pitchFamily="34" charset="0"/>
            </a:endParaRPr>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1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1" y="-35696"/>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C:\Users\Douglas\Desktop\mcpl.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629728" y="6089233"/>
            <a:ext cx="304800" cy="298449"/>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Douglas\Desktop\linc.gif"/>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37220" y="5410200"/>
            <a:ext cx="274922" cy="353348"/>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Douglas\Desktop\Intelligence_Branch_(Canadian_Forces)_badge.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662834" y="380301"/>
            <a:ext cx="271006" cy="34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67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Interpolation</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Interpolation</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3885486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lgn="l">
              <a:defRPr>
                <a:latin typeface="Cambria" panose="02040503050406030204" pitchFamily="18" charset="0"/>
                <a:ea typeface="Cambria" panose="02040503050406030204" pitchFamily="18" charset="0"/>
              </a:defRPr>
            </a:lvl1pPr>
            <a:lvl2pPr algn="l">
              <a:defRPr>
                <a:latin typeface="Cambria" panose="02040503050406030204" pitchFamily="18" charset="0"/>
                <a:ea typeface="Cambria" panose="02040503050406030204" pitchFamily="18" charset="0"/>
              </a:defRPr>
            </a:lvl2pPr>
            <a:lvl3pPr algn="l">
              <a:defRPr>
                <a:latin typeface="Cambria" panose="02040503050406030204" pitchFamily="18" charset="0"/>
                <a:ea typeface="Cambria" panose="02040503050406030204" pitchFamily="18" charset="0"/>
              </a:defRPr>
            </a:lvl3pPr>
            <a:lvl4pPr algn="l">
              <a:defRPr>
                <a:latin typeface="Cambria" panose="02040503050406030204" pitchFamily="18" charset="0"/>
                <a:ea typeface="Cambria" panose="02040503050406030204" pitchFamily="18" charset="0"/>
              </a:defRPr>
            </a:lvl4pPr>
            <a:lvl5pPr algn="l">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11"/>
          </p:nvPr>
        </p:nvSpPr>
        <p:spPr/>
        <p:txBody>
          <a:bodyPr/>
          <a:lstStyle>
            <a:lvl1pPr>
              <a:defRPr>
                <a:latin typeface="Cambria" panose="02040503050406030204" pitchFamily="18" charset="0"/>
                <a:ea typeface="Cambria" panose="02040503050406030204" pitchFamily="18" charset="0"/>
              </a:defRPr>
            </a:lvl1pPr>
          </a:lstStyle>
          <a:p>
            <a:r>
              <a:rPr lang="en-US"/>
              <a:t>Interpolation</a:t>
            </a:r>
            <a:endParaRPr lang="en-CA" dirty="0"/>
          </a:p>
        </p:txBody>
      </p:sp>
      <p:sp>
        <p:nvSpPr>
          <p:cNvPr id="6" name="Slide Number Placeholder 5"/>
          <p:cNvSpPr>
            <a:spLocks noGrp="1"/>
          </p:cNvSpPr>
          <p:nvPr>
            <p:ph type="sldNum" sz="quarter" idx="12"/>
          </p:nvPr>
        </p:nvSpPr>
        <p:spPr>
          <a:xfrm>
            <a:off x="7239000" y="6356350"/>
            <a:ext cx="1066800" cy="365125"/>
          </a:xfrm>
        </p:spPr>
        <p:txBody>
          <a:bodyPr/>
          <a:lstStyle>
            <a:lvl1pPr>
              <a:defRPr>
                <a:latin typeface="Bookman Old Style" panose="02050604050505020204" pitchFamily="18" charset="0"/>
              </a:defRPr>
            </a:lvl1pPr>
          </a:lstStyle>
          <a:p>
            <a:fld id="{42EF6DC8-DA9C-4533-8A40-BB00A2545AF8}" type="slidenum">
              <a:rPr lang="en-CA" smtClean="0"/>
              <a:pPr/>
              <a:t>‹#›</a:t>
            </a:fld>
            <a:endParaRPr lang="en-CA"/>
          </a:p>
        </p:txBody>
      </p:sp>
    </p:spTree>
    <p:extLst>
      <p:ext uri="{BB962C8B-B14F-4D97-AF65-F5344CB8AC3E}">
        <p14:creationId xmlns:p14="http://schemas.microsoft.com/office/powerpoint/2010/main" val="354927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9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Interpolation</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50287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11"/>
          </p:nvPr>
        </p:nvSpPr>
        <p:spPr/>
        <p:txBody>
          <a:bodyPr/>
          <a:lstStyle/>
          <a:p>
            <a:r>
              <a:rPr lang="en-US"/>
              <a:t>Interpolation</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8419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Footer Placeholder 7"/>
          <p:cNvSpPr>
            <a:spLocks noGrp="1"/>
          </p:cNvSpPr>
          <p:nvPr>
            <p:ph type="ftr" sz="quarter" idx="11"/>
          </p:nvPr>
        </p:nvSpPr>
        <p:spPr/>
        <p:txBody>
          <a:bodyPr/>
          <a:lstStyle/>
          <a:p>
            <a:r>
              <a:rPr lang="en-US"/>
              <a:t>Interpolation</a:t>
            </a:r>
            <a:endParaRPr lang="en-CA"/>
          </a:p>
        </p:txBody>
      </p:sp>
      <p:sp>
        <p:nvSpPr>
          <p:cNvPr id="9" name="Slide Number Placeholder 8"/>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401949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4" name="Footer Placeholder 3"/>
          <p:cNvSpPr>
            <a:spLocks noGrp="1"/>
          </p:cNvSpPr>
          <p:nvPr>
            <p:ph type="ftr" sz="quarter" idx="11"/>
          </p:nvPr>
        </p:nvSpPr>
        <p:spPr/>
        <p:txBody>
          <a:bodyPr/>
          <a:lstStyle/>
          <a:p>
            <a:r>
              <a:rPr lang="en-US"/>
              <a:t>Interpolation</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59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Interpolation</a:t>
            </a:r>
            <a:endParaRPr lang="en-CA"/>
          </a:p>
        </p:txBody>
      </p:sp>
      <p:sp>
        <p:nvSpPr>
          <p:cNvPr id="4" name="Slide Number Placeholder 3"/>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919714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Interpolation</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187222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Interpolation</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4450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3"/>
          </p:nvPr>
        </p:nvSpPr>
        <p:spPr>
          <a:xfrm>
            <a:off x="1952091" y="76200"/>
            <a:ext cx="6353710" cy="365125"/>
          </a:xfrm>
          <a:prstGeom prst="rect">
            <a:avLst/>
          </a:prstGeom>
        </p:spPr>
        <p:txBody>
          <a:bodyPr vert="horz" lIns="91440" tIns="45720" rIns="91440" bIns="45720" rtlCol="0" anchor="ctr"/>
          <a:lstStyle>
            <a:lvl1pPr algn="r">
              <a:defRPr sz="1600" b="0">
                <a:solidFill>
                  <a:schemeClr val="bg1"/>
                </a:solidFill>
                <a:latin typeface="Times New Roman" panose="02020603050405020304" pitchFamily="18" charset="0"/>
                <a:cs typeface="Times New Roman" panose="02020603050405020304" pitchFamily="18" charset="0"/>
              </a:defRPr>
            </a:lvl1pPr>
          </a:lstStyle>
          <a:p>
            <a:r>
              <a:rPr lang="en-US"/>
              <a:t>Interpolation</a:t>
            </a:r>
            <a:endParaRPr lang="en-CA"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b="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stStyle>
          <a:p>
            <a:fld id="{42EF6DC8-DA9C-4533-8A40-BB00A2545AF8}" type="slidenum">
              <a:rPr lang="en-CA" smtClean="0"/>
              <a:pPr/>
              <a:t>‹#›</a:t>
            </a:fld>
            <a:endParaRPr lang="en-CA"/>
          </a:p>
        </p:txBody>
      </p:sp>
      <p:pic>
        <p:nvPicPr>
          <p:cNvPr id="7"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75223"/>
          <a:stretch/>
        </p:blipFill>
        <p:spPr bwMode="auto">
          <a:xfrm>
            <a:off x="-36511" y="-27384"/>
            <a:ext cx="668809"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422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3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2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1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9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2.wmf"/></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4.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23.png"/><Relationship Id="rId4" Type="http://schemas.openxmlformats.org/officeDocument/2006/relationships/image" Target="../media/image25.wmf"/></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6.wmf"/></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23.png"/><Relationship Id="rId4" Type="http://schemas.openxmlformats.org/officeDocument/2006/relationships/image" Target="../media/image27.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29.wmf"/><Relationship Id="rId5" Type="http://schemas.openxmlformats.org/officeDocument/2006/relationships/oleObject" Target="../embeddings/oleObject20.bin"/><Relationship Id="rId4" Type="http://schemas.openxmlformats.org/officeDocument/2006/relationships/image" Target="../media/image28.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31.wmf"/><Relationship Id="rId5" Type="http://schemas.openxmlformats.org/officeDocument/2006/relationships/oleObject" Target="../embeddings/oleObject22.bin"/><Relationship Id="rId4" Type="http://schemas.openxmlformats.org/officeDocument/2006/relationships/image" Target="../media/image30.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32.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34.wmf"/><Relationship Id="rId5" Type="http://schemas.openxmlformats.org/officeDocument/2006/relationships/oleObject" Target="../embeddings/oleObject25.bin"/><Relationship Id="rId4" Type="http://schemas.openxmlformats.org/officeDocument/2006/relationships/image" Target="../media/image33.wmf"/></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37.png"/><Relationship Id="rId4" Type="http://schemas.openxmlformats.org/officeDocument/2006/relationships/image" Target="../media/image36.wmf"/></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9.wmf"/><Relationship Id="rId5" Type="http://schemas.openxmlformats.org/officeDocument/2006/relationships/oleObject" Target="../embeddings/oleObject2.bin"/><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3.wmf"/><Relationship Id="rId5" Type="http://schemas.openxmlformats.org/officeDocument/2006/relationships/oleObject" Target="../embeddings/oleObject6.bin"/><Relationship Id="rId4" Type="http://schemas.openxmlformats.org/officeDocument/2006/relationships/image" Target="../media/image12.wmf"/></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6.wmf"/><Relationship Id="rId5" Type="http://schemas.openxmlformats.org/officeDocument/2006/relationships/oleObject" Target="../embeddings/oleObject8.bin"/><Relationship Id="rId4" Type="http://schemas.openxmlformats.org/officeDocument/2006/relationships/image" Target="../media/image15.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7.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9.wmf"/><Relationship Id="rId5" Type="http://schemas.openxmlformats.org/officeDocument/2006/relationships/oleObject" Target="../embeddings/oleObject11.bin"/><Relationship Id="rId4" Type="http://schemas.openxmlformats.org/officeDocument/2006/relationships/image" Target="../media/image18.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1.wmf"/><Relationship Id="rId5" Type="http://schemas.openxmlformats.org/officeDocument/2006/relationships/oleObject" Target="../embeddings/oleObject13.bin"/><Relationship Id="rId4" Type="http://schemas.openxmlformats.org/officeDocument/2006/relationships/image" Target="../media/image2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Interpolating polynomials</a:t>
            </a:r>
            <a:endParaRPr lang="en-CA" dirty="0"/>
          </a:p>
        </p:txBody>
      </p:sp>
      <p:sp>
        <p:nvSpPr>
          <p:cNvPr id="3" name="AutoShape 5" descr="File:L&amp;W Regt Bad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8" descr="https://army.ca/inf/linc.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10" descr="https://army.ca/inf/linc.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656847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Quadratic interpolation</a:t>
            </a:r>
            <a:endParaRPr lang="en-CA" dirty="0"/>
          </a:p>
        </p:txBody>
      </p:sp>
      <p:sp>
        <p:nvSpPr>
          <p:cNvPr id="3" name="Content Placeholder 2"/>
          <p:cNvSpPr>
            <a:spLocks noGrp="1"/>
          </p:cNvSpPr>
          <p:nvPr>
            <p:ph idx="1"/>
          </p:nvPr>
        </p:nvSpPr>
        <p:spPr>
          <a:xfrm>
            <a:off x="457200" y="1600200"/>
            <a:ext cx="8534400" cy="5413342"/>
          </a:xfrm>
        </p:spPr>
        <p:txBody>
          <a:bodyPr>
            <a:normAutofit/>
          </a:bodyPr>
          <a:lstStyle/>
          <a:p>
            <a:r>
              <a:rPr lang="en-US" dirty="0"/>
              <a:t>Writing down these matrices in </a:t>
            </a:r>
            <a:r>
              <a:rPr lang="en-US" dirty="0" err="1"/>
              <a:t>M</a:t>
            </a:r>
            <a:r>
              <a:rPr lang="en-US" cap="small" dirty="0" err="1"/>
              <a:t>atlab</a:t>
            </a:r>
            <a:r>
              <a:rPr lang="en-US" dirty="0"/>
              <a:t> can be error prone</a:t>
            </a:r>
          </a:p>
          <a:p>
            <a:pPr lvl="1"/>
            <a:r>
              <a:rPr lang="en-US" dirty="0"/>
              <a:t>The </a:t>
            </a:r>
            <a:r>
              <a:rPr lang="en-US" dirty="0" err="1">
                <a:latin typeface="Consolas" panose="020B0609020204030204" pitchFamily="49" charset="0"/>
              </a:rPr>
              <a:t>vander</a:t>
            </a:r>
            <a:r>
              <a:rPr lang="en-US" dirty="0"/>
              <a:t> function in </a:t>
            </a:r>
            <a:r>
              <a:rPr lang="en-US" dirty="0" err="1"/>
              <a:t>M</a:t>
            </a:r>
            <a:r>
              <a:rPr lang="en-US" cap="small" dirty="0" err="1"/>
              <a:t>atlab</a:t>
            </a:r>
            <a:r>
              <a:rPr lang="en-US" dirty="0"/>
              <a:t> generates this matrix</a:t>
            </a:r>
          </a:p>
          <a:p>
            <a:pPr marL="800100" lvl="2" indent="0">
              <a:buNone/>
            </a:pPr>
            <a:r>
              <a:rPr lang="fr-FR" sz="1600" dirty="0">
                <a:latin typeface="Consolas" panose="020B0609020204030204" pitchFamily="49" charset="0"/>
              </a:rPr>
              <a:t>&gt;&gt; V = [0.4^2 0.4 1</a:t>
            </a:r>
          </a:p>
          <a:p>
            <a:pPr marL="800100" lvl="2" indent="0">
              <a:buNone/>
            </a:pPr>
            <a:r>
              <a:rPr lang="fr-FR" sz="1600" dirty="0">
                <a:latin typeface="Consolas" panose="020B0609020204030204" pitchFamily="49" charset="0"/>
              </a:rPr>
              <a:t>        1.2^2 1.2 1</a:t>
            </a:r>
          </a:p>
          <a:p>
            <a:pPr marL="800100" lvl="2" indent="0">
              <a:buNone/>
            </a:pPr>
            <a:r>
              <a:rPr lang="fr-FR" sz="1600" dirty="0">
                <a:latin typeface="Consolas" panose="020B0609020204030204" pitchFamily="49" charset="0"/>
              </a:rPr>
              <a:t>        3.5^2 3.5 1]</a:t>
            </a:r>
          </a:p>
          <a:p>
            <a:pPr marL="800100" lvl="2" indent="0">
              <a:buNone/>
            </a:pPr>
            <a:r>
              <a:rPr lang="fr-FR" sz="1600" dirty="0">
                <a:latin typeface="Consolas" panose="020B0609020204030204" pitchFamily="49" charset="0"/>
              </a:rPr>
              <a:t>    V =</a:t>
            </a:r>
          </a:p>
          <a:p>
            <a:pPr marL="800100" lvl="2" indent="0">
              <a:buNone/>
            </a:pPr>
            <a:r>
              <a:rPr lang="fr-FR" sz="1600" dirty="0">
                <a:latin typeface="Consolas" panose="020B0609020204030204" pitchFamily="49" charset="0"/>
              </a:rPr>
              <a:t>        0.1600    0.4000    1.0000</a:t>
            </a:r>
          </a:p>
          <a:p>
            <a:pPr marL="800100" lvl="2" indent="0">
              <a:buNone/>
            </a:pPr>
            <a:r>
              <a:rPr lang="fr-FR" sz="1600" dirty="0">
                <a:latin typeface="Consolas" panose="020B0609020204030204" pitchFamily="49" charset="0"/>
              </a:rPr>
              <a:t>        1.4400    1.2000    1.0000</a:t>
            </a:r>
          </a:p>
          <a:p>
            <a:pPr marL="800100" lvl="2" indent="0">
              <a:buNone/>
            </a:pPr>
            <a:r>
              <a:rPr lang="fr-FR" sz="1600" dirty="0">
                <a:latin typeface="Consolas" panose="020B0609020204030204" pitchFamily="49" charset="0"/>
              </a:rPr>
              <a:t>       12.2500    3.5000    1.0000</a:t>
            </a:r>
          </a:p>
          <a:p>
            <a:pPr marL="800100" lvl="2" indent="0">
              <a:buNone/>
            </a:pPr>
            <a:r>
              <a:rPr lang="fr-FR" sz="1600" dirty="0">
                <a:latin typeface="Consolas" panose="020B0609020204030204" pitchFamily="49" charset="0"/>
              </a:rPr>
              <a:t>&gt;&gt; V = </a:t>
            </a:r>
            <a:r>
              <a:rPr lang="fr-FR" sz="1600" dirty="0" err="1">
                <a:latin typeface="Consolas" panose="020B0609020204030204" pitchFamily="49" charset="0"/>
              </a:rPr>
              <a:t>vander</a:t>
            </a:r>
            <a:r>
              <a:rPr lang="fr-FR" sz="1600" dirty="0">
                <a:latin typeface="Consolas" panose="020B0609020204030204" pitchFamily="49" charset="0"/>
              </a:rPr>
              <a:t>( [0.4 1.2 3.5] )</a:t>
            </a:r>
          </a:p>
          <a:p>
            <a:pPr marL="800100" lvl="2" indent="0">
              <a:buNone/>
            </a:pPr>
            <a:r>
              <a:rPr lang="fr-FR" sz="1600" dirty="0">
                <a:latin typeface="Consolas" panose="020B0609020204030204" pitchFamily="49" charset="0"/>
              </a:rPr>
              <a:t>    V =</a:t>
            </a:r>
          </a:p>
          <a:p>
            <a:pPr marL="800100" lvl="2" indent="0">
              <a:buNone/>
            </a:pPr>
            <a:r>
              <a:rPr lang="fr-FR" sz="1600" dirty="0">
                <a:latin typeface="Consolas" panose="020B0609020204030204" pitchFamily="49" charset="0"/>
              </a:rPr>
              <a:t>        0.1600    0.4000    1.0000</a:t>
            </a:r>
          </a:p>
          <a:p>
            <a:pPr marL="800100" lvl="2" indent="0">
              <a:buNone/>
            </a:pPr>
            <a:r>
              <a:rPr lang="fr-FR" sz="1600" dirty="0">
                <a:latin typeface="Consolas" panose="020B0609020204030204" pitchFamily="49" charset="0"/>
              </a:rPr>
              <a:t>        1.4400    1.2000    1.0000</a:t>
            </a:r>
          </a:p>
          <a:p>
            <a:pPr marL="800100" lvl="2" indent="0">
              <a:buNone/>
            </a:pPr>
            <a:r>
              <a:rPr lang="fr-FR" sz="1600" dirty="0">
                <a:latin typeface="Consolas" panose="020B0609020204030204" pitchFamily="49" charset="0"/>
              </a:rPr>
              <a:t>       12.2500    3.5000    1.0000</a:t>
            </a:r>
          </a:p>
          <a:p>
            <a:pPr lvl="1"/>
            <a:endParaRPr lang="en-US" dirty="0">
              <a:solidFill>
                <a:prstClr val="white"/>
              </a:solidFill>
            </a:endParaRPr>
          </a:p>
          <a:p>
            <a:pPr lvl="1"/>
            <a:r>
              <a:rPr lang="en-US" dirty="0">
                <a:solidFill>
                  <a:prstClr val="white"/>
                </a:solidFill>
              </a:rPr>
              <a:t>This matrix is called the </a:t>
            </a:r>
            <a:r>
              <a:rPr lang="en-US" i="1" dirty="0" err="1">
                <a:solidFill>
                  <a:prstClr val="white"/>
                </a:solidFill>
              </a:rPr>
              <a:t>Vandermonde</a:t>
            </a:r>
            <a:r>
              <a:rPr lang="en-US" i="1" dirty="0">
                <a:solidFill>
                  <a:prstClr val="white"/>
                </a:solidFill>
              </a:rPr>
              <a:t> </a:t>
            </a:r>
            <a:r>
              <a:rPr lang="en-US" dirty="0">
                <a:solidFill>
                  <a:prstClr val="white"/>
                </a:solidFill>
              </a:rPr>
              <a:t>matrix</a:t>
            </a:r>
          </a:p>
        </p:txBody>
      </p:sp>
      <p:sp>
        <p:nvSpPr>
          <p:cNvPr id="4" name="Footer Placeholder 3"/>
          <p:cNvSpPr>
            <a:spLocks noGrp="1"/>
          </p:cNvSpPr>
          <p:nvPr>
            <p:ph type="ftr" sz="quarter" idx="11"/>
          </p:nvPr>
        </p:nvSpPr>
        <p:spPr/>
        <p:txBody>
          <a:bodyPr/>
          <a:lstStyle/>
          <a:p>
            <a:r>
              <a:rPr lang="en-US"/>
              <a:t>Interpolation</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10</a:t>
            </a:fld>
            <a:endParaRPr lang="en-CA"/>
          </a:p>
        </p:txBody>
      </p:sp>
    </p:spTree>
    <p:custDataLst>
      <p:tags r:id="rId1"/>
    </p:custDataLst>
    <p:extLst>
      <p:ext uri="{BB962C8B-B14F-4D97-AF65-F5344CB8AC3E}">
        <p14:creationId xmlns:p14="http://schemas.microsoft.com/office/powerpoint/2010/main" val="415106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Quadratic interpolation</a:t>
            </a:r>
            <a:endParaRPr lang="en-CA" dirty="0"/>
          </a:p>
        </p:txBody>
      </p:sp>
      <p:sp>
        <p:nvSpPr>
          <p:cNvPr id="3" name="Content Placeholder 2"/>
          <p:cNvSpPr>
            <a:spLocks noGrp="1"/>
          </p:cNvSpPr>
          <p:nvPr>
            <p:ph idx="1"/>
          </p:nvPr>
        </p:nvSpPr>
        <p:spPr>
          <a:xfrm>
            <a:off x="457200" y="1600200"/>
            <a:ext cx="8534400" cy="5347355"/>
          </a:xfrm>
        </p:spPr>
        <p:txBody>
          <a:bodyPr>
            <a:normAutofit/>
          </a:bodyPr>
          <a:lstStyle/>
          <a:p>
            <a:r>
              <a:rPr lang="en-US" dirty="0"/>
              <a:t>Remember, however, just because the determinant is</a:t>
            </a:r>
            <a:br>
              <a:rPr lang="en-US" dirty="0"/>
            </a:br>
            <a:r>
              <a:rPr lang="en-US" dirty="0"/>
              <a:t>non-zero does not mean we can find the solution </a:t>
            </a:r>
            <a:br>
              <a:rPr lang="en-US" dirty="0"/>
            </a:br>
            <a:r>
              <a:rPr lang="en-US" dirty="0"/>
              <a:t>numerically</a:t>
            </a:r>
            <a:endParaRPr lang="en-US" dirty="0">
              <a:latin typeface="Times New Roman" panose="02020603050405020304" pitchFamily="18" charset="0"/>
            </a:endParaRPr>
          </a:p>
          <a:p>
            <a:pPr lvl="1"/>
            <a:r>
              <a:rPr lang="en-US" dirty="0"/>
              <a:t>Suppose the three points were</a:t>
            </a:r>
            <a:r>
              <a:rPr lang="en-US" dirty="0">
                <a:latin typeface="Times New Roman" panose="02020603050405020304" pitchFamily="18" charset="0"/>
              </a:rPr>
              <a:t> 0, 0.001 </a:t>
            </a:r>
            <a:r>
              <a:rPr lang="en-US" dirty="0"/>
              <a:t>and</a:t>
            </a:r>
            <a:r>
              <a:rPr lang="en-US" dirty="0">
                <a:latin typeface="Times New Roman" panose="02020603050405020304" pitchFamily="18" charset="0"/>
              </a:rPr>
              <a:t> 100:</a:t>
            </a:r>
          </a:p>
          <a:p>
            <a:pPr lvl="1"/>
            <a:endParaRPr lang="en-US" sz="1800" dirty="0">
              <a:latin typeface="Times New Roman" panose="02020603050405020304" pitchFamily="18" charset="0"/>
            </a:endParaRPr>
          </a:p>
          <a:p>
            <a:pPr lvl="1"/>
            <a:endParaRPr lang="en-US" sz="1800" dirty="0">
              <a:latin typeface="Times New Roman" panose="02020603050405020304" pitchFamily="18" charset="0"/>
            </a:endParaRPr>
          </a:p>
          <a:p>
            <a:pPr lvl="1"/>
            <a:endParaRPr lang="en-US" sz="1800" dirty="0">
              <a:latin typeface="Times New Roman" panose="02020603050405020304" pitchFamily="18" charset="0"/>
            </a:endParaRPr>
          </a:p>
          <a:p>
            <a:pPr lvl="1"/>
            <a:endParaRPr lang="en-US" sz="1800" dirty="0">
              <a:latin typeface="Times New Roman" panose="02020603050405020304" pitchFamily="18" charset="0"/>
            </a:endParaRPr>
          </a:p>
          <a:p>
            <a:pPr marL="914400" lvl="2" indent="0">
              <a:buNone/>
            </a:pPr>
            <a:r>
              <a:rPr lang="en-US" sz="1600" dirty="0">
                <a:latin typeface="Consolas" panose="020B0609020204030204" pitchFamily="49" charset="0"/>
              </a:rPr>
              <a:t>&gt;&gt; V = </a:t>
            </a:r>
            <a:r>
              <a:rPr lang="en-US" sz="1600" dirty="0" err="1">
                <a:latin typeface="Consolas" panose="020B0609020204030204" pitchFamily="49" charset="0"/>
              </a:rPr>
              <a:t>vander</a:t>
            </a:r>
            <a:r>
              <a:rPr lang="en-US" sz="1600" dirty="0">
                <a:latin typeface="Consolas" panose="020B0609020204030204" pitchFamily="49" charset="0"/>
              </a:rPr>
              <a:t>( [0 0.001 100]' )</a:t>
            </a:r>
          </a:p>
          <a:p>
            <a:pPr marL="914400" lvl="2" indent="0">
              <a:buNone/>
            </a:pPr>
            <a:r>
              <a:rPr lang="en-US" sz="1600" dirty="0">
                <a:latin typeface="Consolas" panose="020B0609020204030204" pitchFamily="49" charset="0"/>
              </a:rPr>
              <a:t>       0             0             1</a:t>
            </a:r>
          </a:p>
          <a:p>
            <a:pPr marL="914400" lvl="2" indent="0">
              <a:buNone/>
            </a:pPr>
            <a:r>
              <a:rPr lang="en-US" sz="1600" dirty="0">
                <a:latin typeface="Consolas" panose="020B0609020204030204" pitchFamily="49" charset="0"/>
              </a:rPr>
              <a:t>       0.000001      0.001         1</a:t>
            </a:r>
          </a:p>
          <a:p>
            <a:pPr marL="914400" lvl="2" indent="0">
              <a:buNone/>
            </a:pPr>
            <a:r>
              <a:rPr lang="en-US" sz="1600" dirty="0">
                <a:latin typeface="Consolas" panose="020B0609020204030204" pitchFamily="49" charset="0"/>
              </a:rPr>
              <a:t>   10000           100             1</a:t>
            </a:r>
          </a:p>
          <a:p>
            <a:pPr marL="914400" lvl="2" indent="0">
              <a:buNone/>
            </a:pPr>
            <a:r>
              <a:rPr lang="en-US" sz="1600" dirty="0">
                <a:latin typeface="Consolas" panose="020B0609020204030204" pitchFamily="49" charset="0"/>
              </a:rPr>
              <a:t>&gt;&gt; det( V )</a:t>
            </a:r>
          </a:p>
          <a:p>
            <a:pPr marL="914400" lvl="2" indent="0">
              <a:buNone/>
            </a:pPr>
            <a:r>
              <a:rPr lang="en-US" sz="1600" dirty="0">
                <a:latin typeface="Consolas" panose="020B0609020204030204" pitchFamily="49" charset="0"/>
              </a:rPr>
              <a:t>    -9.9999</a:t>
            </a:r>
          </a:p>
          <a:p>
            <a:pPr marL="914400" lvl="2" indent="0">
              <a:buNone/>
            </a:pPr>
            <a:r>
              <a:rPr lang="en-US" sz="1600" dirty="0">
                <a:latin typeface="Consolas" panose="020B0609020204030204" pitchFamily="49" charset="0"/>
              </a:rPr>
              <a:t>&gt;&gt; </a:t>
            </a:r>
            <a:r>
              <a:rPr lang="en-US" sz="1600" dirty="0" err="1">
                <a:latin typeface="Consolas" panose="020B0609020204030204" pitchFamily="49" charset="0"/>
              </a:rPr>
              <a:t>cond</a:t>
            </a:r>
            <a:r>
              <a:rPr lang="en-US" sz="1600" dirty="0">
                <a:latin typeface="Consolas" panose="020B0609020204030204" pitchFamily="49" charset="0"/>
              </a:rPr>
              <a:t>( V )</a:t>
            </a:r>
          </a:p>
          <a:p>
            <a:pPr marL="914400" lvl="2" indent="0">
              <a:buNone/>
            </a:pPr>
            <a:r>
              <a:rPr lang="en-US" sz="1600" dirty="0">
                <a:latin typeface="Consolas" panose="020B0609020204030204" pitchFamily="49" charset="0"/>
              </a:rPr>
              <a:t>     14143693.10488148</a:t>
            </a:r>
          </a:p>
        </p:txBody>
      </p:sp>
      <p:sp>
        <p:nvSpPr>
          <p:cNvPr id="4" name="Footer Placeholder 3"/>
          <p:cNvSpPr>
            <a:spLocks noGrp="1"/>
          </p:cNvSpPr>
          <p:nvPr>
            <p:ph type="ftr" sz="quarter" idx="11"/>
          </p:nvPr>
        </p:nvSpPr>
        <p:spPr/>
        <p:txBody>
          <a:bodyPr/>
          <a:lstStyle/>
          <a:p>
            <a:r>
              <a:rPr lang="en-US"/>
              <a:t>Interpolation</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11</a:t>
            </a:fld>
            <a:endParaRPr lang="en-CA"/>
          </a:p>
        </p:txBody>
      </p:sp>
      <p:graphicFrame>
        <p:nvGraphicFramePr>
          <p:cNvPr id="9" name="Object 8">
            <a:extLst>
              <a:ext uri="{FF2B5EF4-FFF2-40B4-BE49-F238E27FC236}">
                <a16:creationId xmlns:a16="http://schemas.microsoft.com/office/drawing/2014/main" id="{A38C2F2E-D11A-46A1-A7C2-EEC7DEB2D548}"/>
              </a:ext>
            </a:extLst>
          </p:cNvPr>
          <p:cNvGraphicFramePr>
            <a:graphicFrameLocks noChangeAspect="1"/>
          </p:cNvGraphicFramePr>
          <p:nvPr>
            <p:extLst>
              <p:ext uri="{D42A27DB-BD31-4B8C-83A1-F6EECF244321}">
                <p14:modId xmlns:p14="http://schemas.microsoft.com/office/powerpoint/2010/main" val="703140689"/>
              </p:ext>
            </p:extLst>
          </p:nvPr>
        </p:nvGraphicFramePr>
        <p:xfrm>
          <a:off x="2956718" y="3034659"/>
          <a:ext cx="3535363" cy="1338263"/>
        </p:xfrm>
        <a:graphic>
          <a:graphicData uri="http://schemas.openxmlformats.org/presentationml/2006/ole">
            <mc:AlternateContent xmlns:mc="http://schemas.openxmlformats.org/markup-compatibility/2006">
              <mc:Choice xmlns:v="urn:schemas-microsoft-com:vml" Requires="v">
                <p:oleObj name="Equation" r:id="rId3" imgW="1587240" imgH="596880" progId="Equation.DSMT4">
                  <p:embed/>
                </p:oleObj>
              </mc:Choice>
              <mc:Fallback>
                <p:oleObj name="Equation" r:id="rId3" imgW="1587240" imgH="596880" progId="Equation.DSMT4">
                  <p:embed/>
                  <p:pic>
                    <p:nvPicPr>
                      <p:cNvPr id="9" name="Object 8">
                        <a:extLst>
                          <a:ext uri="{FF2B5EF4-FFF2-40B4-BE49-F238E27FC236}">
                            <a16:creationId xmlns:a16="http://schemas.microsoft.com/office/drawing/2014/main" id="{A38C2F2E-D11A-46A1-A7C2-EEC7DEB2D548}"/>
                          </a:ext>
                        </a:extLst>
                      </p:cNvPr>
                      <p:cNvPicPr/>
                      <p:nvPr/>
                    </p:nvPicPr>
                    <p:blipFill>
                      <a:blip r:embed="rId4"/>
                      <a:stretch>
                        <a:fillRect/>
                      </a:stretch>
                    </p:blipFill>
                    <p:spPr>
                      <a:xfrm>
                        <a:off x="2956718" y="3034659"/>
                        <a:ext cx="3535363" cy="1338263"/>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88559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Quadratic interpolation</a:t>
            </a:r>
            <a:endParaRPr lang="en-CA" dirty="0"/>
          </a:p>
        </p:txBody>
      </p:sp>
      <p:sp>
        <p:nvSpPr>
          <p:cNvPr id="3" name="Content Placeholder 2"/>
          <p:cNvSpPr>
            <a:spLocks noGrp="1"/>
          </p:cNvSpPr>
          <p:nvPr>
            <p:ph idx="1"/>
          </p:nvPr>
        </p:nvSpPr>
        <p:spPr>
          <a:xfrm>
            <a:off x="457200" y="1600200"/>
            <a:ext cx="8534400" cy="5191661"/>
          </a:xfrm>
        </p:spPr>
        <p:txBody>
          <a:bodyPr/>
          <a:lstStyle/>
          <a:p>
            <a:r>
              <a:rPr lang="en-US" dirty="0"/>
              <a:t>Equally spaced numbers result in a smaller condition number:</a:t>
            </a:r>
            <a:endParaRPr lang="en-US" dirty="0">
              <a:latin typeface="Times New Roman" panose="02020603050405020304" pitchFamily="18" charset="0"/>
            </a:endParaRPr>
          </a:p>
          <a:p>
            <a:pPr marL="914400" lvl="2" indent="0">
              <a:buNone/>
            </a:pPr>
            <a:r>
              <a:rPr lang="en-US" sz="1600" dirty="0">
                <a:latin typeface="Consolas" panose="020B0609020204030204" pitchFamily="49" charset="0"/>
              </a:rPr>
              <a:t>&gt;&gt; </a:t>
            </a:r>
            <a:r>
              <a:rPr lang="en-US" sz="1600" dirty="0" err="1">
                <a:latin typeface="Consolas" panose="020B0609020204030204" pitchFamily="49" charset="0"/>
              </a:rPr>
              <a:t>cond</a:t>
            </a:r>
            <a:r>
              <a:rPr lang="en-US" sz="1600" dirty="0">
                <a:latin typeface="Consolas" panose="020B0609020204030204" pitchFamily="49" charset="0"/>
              </a:rPr>
              <a:t>( </a:t>
            </a:r>
            <a:r>
              <a:rPr lang="en-US" sz="1600" dirty="0" err="1">
                <a:latin typeface="Consolas" panose="020B0609020204030204" pitchFamily="49" charset="0"/>
              </a:rPr>
              <a:t>vander</a:t>
            </a:r>
            <a:r>
              <a:rPr lang="en-US" sz="1600" dirty="0">
                <a:latin typeface="Consolas" panose="020B0609020204030204" pitchFamily="49" charset="0"/>
              </a:rPr>
              <a:t>( [0 1 2] ) )</a:t>
            </a:r>
          </a:p>
          <a:p>
            <a:pPr marL="914400" lvl="2" indent="0">
              <a:buNone/>
            </a:pPr>
            <a:r>
              <a:rPr lang="en-US" sz="1600" dirty="0">
                <a:latin typeface="Consolas" panose="020B0609020204030204" pitchFamily="49" charset="0"/>
              </a:rPr>
              <a:t>     13.9125</a:t>
            </a:r>
          </a:p>
          <a:p>
            <a:pPr marL="914400" lvl="2" indent="0">
              <a:buNone/>
            </a:pPr>
            <a:r>
              <a:rPr lang="en-US" sz="1600" dirty="0">
                <a:latin typeface="Consolas" panose="020B0609020204030204" pitchFamily="49" charset="0"/>
              </a:rPr>
              <a:t>&gt;&gt; </a:t>
            </a:r>
            <a:r>
              <a:rPr lang="en-US" sz="1600" dirty="0" err="1">
                <a:latin typeface="Consolas" panose="020B0609020204030204" pitchFamily="49" charset="0"/>
              </a:rPr>
              <a:t>cond</a:t>
            </a:r>
            <a:r>
              <a:rPr lang="en-US" sz="1600" dirty="0">
                <a:latin typeface="Consolas" panose="020B0609020204030204" pitchFamily="49" charset="0"/>
              </a:rPr>
              <a:t>( </a:t>
            </a:r>
            <a:r>
              <a:rPr lang="en-US" sz="1600" dirty="0" err="1">
                <a:latin typeface="Consolas" panose="020B0609020204030204" pitchFamily="49" charset="0"/>
              </a:rPr>
              <a:t>vander</a:t>
            </a:r>
            <a:r>
              <a:rPr lang="en-US" sz="1600" dirty="0">
                <a:latin typeface="Consolas" panose="020B0609020204030204" pitchFamily="49" charset="0"/>
              </a:rPr>
              <a:t>( [0 0.9 2] ) )</a:t>
            </a:r>
          </a:p>
          <a:p>
            <a:pPr marL="914400" lvl="2" indent="0">
              <a:buNone/>
            </a:pPr>
            <a:r>
              <a:rPr lang="en-US" sz="1600" dirty="0">
                <a:latin typeface="Consolas" panose="020B0609020204030204" pitchFamily="49" charset="0"/>
              </a:rPr>
              <a:t>     14.0740</a:t>
            </a:r>
          </a:p>
          <a:p>
            <a:pPr marL="914400" lvl="2" indent="0">
              <a:buNone/>
            </a:pPr>
            <a:r>
              <a:rPr lang="en-US" sz="1600" dirty="0">
                <a:latin typeface="Consolas" panose="020B0609020204030204" pitchFamily="49" charset="0"/>
              </a:rPr>
              <a:t>&gt;&gt; </a:t>
            </a:r>
            <a:r>
              <a:rPr lang="en-US" sz="1600" dirty="0" err="1">
                <a:latin typeface="Consolas" panose="020B0609020204030204" pitchFamily="49" charset="0"/>
              </a:rPr>
              <a:t>cond</a:t>
            </a:r>
            <a:r>
              <a:rPr lang="en-US" sz="1600" dirty="0">
                <a:latin typeface="Consolas" panose="020B0609020204030204" pitchFamily="49" charset="0"/>
              </a:rPr>
              <a:t>( </a:t>
            </a:r>
            <a:r>
              <a:rPr lang="en-US" sz="1600" dirty="0" err="1">
                <a:latin typeface="Consolas" panose="020B0609020204030204" pitchFamily="49" charset="0"/>
              </a:rPr>
              <a:t>vander</a:t>
            </a:r>
            <a:r>
              <a:rPr lang="en-US" sz="1600" dirty="0">
                <a:latin typeface="Consolas" panose="020B0609020204030204" pitchFamily="49" charset="0"/>
              </a:rPr>
              <a:t>( [0 1.1 2] ) )</a:t>
            </a:r>
          </a:p>
          <a:p>
            <a:pPr marL="914400" lvl="2" indent="0">
              <a:buNone/>
            </a:pPr>
            <a:r>
              <a:rPr lang="en-US" sz="1600" dirty="0">
                <a:latin typeface="Consolas" panose="020B0609020204030204" pitchFamily="49" charset="0"/>
              </a:rPr>
              <a:t>     14.0770</a:t>
            </a:r>
          </a:p>
          <a:p>
            <a:pPr marL="914400" lvl="2" indent="0">
              <a:buNone/>
            </a:pPr>
            <a:r>
              <a:rPr lang="en-US" sz="1600" dirty="0">
                <a:latin typeface="Consolas" panose="020B0609020204030204" pitchFamily="49" charset="0"/>
              </a:rPr>
              <a:t>&gt;&gt; </a:t>
            </a:r>
            <a:r>
              <a:rPr lang="en-US" sz="1600" dirty="0" err="1">
                <a:latin typeface="Consolas" panose="020B0609020204030204" pitchFamily="49" charset="0"/>
              </a:rPr>
              <a:t>cond</a:t>
            </a:r>
            <a:r>
              <a:rPr lang="en-US" sz="1600" dirty="0">
                <a:latin typeface="Consolas" panose="020B0609020204030204" pitchFamily="49" charset="0"/>
              </a:rPr>
              <a:t>( </a:t>
            </a:r>
            <a:r>
              <a:rPr lang="en-US" sz="1600" dirty="0" err="1">
                <a:latin typeface="Consolas" panose="020B0609020204030204" pitchFamily="49" charset="0"/>
              </a:rPr>
              <a:t>vander</a:t>
            </a:r>
            <a:r>
              <a:rPr lang="en-US" sz="1600" dirty="0">
                <a:latin typeface="Consolas" panose="020B0609020204030204" pitchFamily="49" charset="0"/>
              </a:rPr>
              <a:t>( [-1 0 1] ) )</a:t>
            </a:r>
          </a:p>
          <a:p>
            <a:pPr marL="914400" lvl="2" indent="0">
              <a:buNone/>
            </a:pPr>
            <a:r>
              <a:rPr lang="en-US" sz="1600" dirty="0">
                <a:latin typeface="Consolas" panose="020B0609020204030204" pitchFamily="49" charset="0"/>
              </a:rPr>
              <a:t>      3.2255</a:t>
            </a:r>
          </a:p>
          <a:p>
            <a:pPr marL="914400" lvl="2" indent="0">
              <a:buNone/>
            </a:pPr>
            <a:endParaRPr lang="en-US" sz="1600" dirty="0">
              <a:latin typeface="Consolas" panose="020B0609020204030204" pitchFamily="49" charset="0"/>
            </a:endParaRPr>
          </a:p>
          <a:p>
            <a:pPr lvl="1"/>
            <a:r>
              <a:rPr lang="en-US" dirty="0"/>
              <a:t>Fortunately, most engineering data comes from periodically</a:t>
            </a:r>
            <a:br>
              <a:rPr lang="en-US" dirty="0"/>
            </a:br>
            <a:r>
              <a:rPr lang="en-US" dirty="0"/>
              <a:t>sampled sensors, so sampled data will, in general, see have</a:t>
            </a:r>
            <a:br>
              <a:rPr lang="en-US" dirty="0"/>
            </a:br>
            <a:r>
              <a:rPr lang="en-US" i="1" dirty="0">
                <a:latin typeface="Times New Roman" panose="02020603050405020304" pitchFamily="18" charset="0"/>
              </a:rPr>
              <a:t>x</a:t>
            </a:r>
            <a:r>
              <a:rPr lang="en-US" dirty="0"/>
              <a:t>-values that are equally spaced</a:t>
            </a:r>
          </a:p>
          <a:p>
            <a:pPr lvl="2"/>
            <a:r>
              <a:rPr lang="en-US" dirty="0"/>
              <a:t>Actually, they will usually be </a:t>
            </a:r>
            <a:r>
              <a:rPr lang="en-US" i="1" dirty="0">
                <a:latin typeface="Times New Roman" panose="02020603050405020304" pitchFamily="18" charset="0"/>
              </a:rPr>
              <a:t>t</a:t>
            </a:r>
            <a:r>
              <a:rPr lang="en-US" dirty="0">
                <a:latin typeface="Times New Roman" panose="02020603050405020304" pitchFamily="18" charset="0"/>
              </a:rPr>
              <a:t>-values</a:t>
            </a:r>
            <a:r>
              <a:rPr lang="en-US" dirty="0"/>
              <a:t> as they are samples in time</a:t>
            </a:r>
          </a:p>
        </p:txBody>
      </p:sp>
      <p:sp>
        <p:nvSpPr>
          <p:cNvPr id="4" name="Footer Placeholder 3"/>
          <p:cNvSpPr>
            <a:spLocks noGrp="1"/>
          </p:cNvSpPr>
          <p:nvPr>
            <p:ph type="ftr" sz="quarter" idx="11"/>
          </p:nvPr>
        </p:nvSpPr>
        <p:spPr/>
        <p:txBody>
          <a:bodyPr/>
          <a:lstStyle/>
          <a:p>
            <a:r>
              <a:rPr lang="en-US"/>
              <a:t>Interpolation</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12</a:t>
            </a:fld>
            <a:endParaRPr lang="en-CA"/>
          </a:p>
        </p:txBody>
      </p:sp>
      <p:sp>
        <p:nvSpPr>
          <p:cNvPr id="8" name="Rectangle 7"/>
          <p:cNvSpPr/>
          <p:nvPr/>
        </p:nvSpPr>
        <p:spPr>
          <a:xfrm>
            <a:off x="581883" y="6268641"/>
            <a:ext cx="4580321" cy="523220"/>
          </a:xfrm>
          <a:prstGeom prst="rect">
            <a:avLst/>
          </a:prstGeom>
        </p:spPr>
        <p:txBody>
          <a:bodyPr wrap="square">
            <a:spAutoFit/>
          </a:bodyPr>
          <a:lstStyle/>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You don’t have to know why or prove that equally-spaced</a:t>
            </a:r>
          </a:p>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points result in smaller condition numbers</a:t>
            </a:r>
            <a:endParaRPr lang="en-CA" sz="11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643" y="6322186"/>
            <a:ext cx="396241" cy="399289"/>
          </a:xfrm>
          <a:prstGeom prst="rect">
            <a:avLst/>
          </a:prstGeom>
        </p:spPr>
      </p:pic>
    </p:spTree>
    <p:custDataLst>
      <p:tags r:id="rId1"/>
    </p:custDataLst>
    <p:extLst>
      <p:ext uri="{BB962C8B-B14F-4D97-AF65-F5344CB8AC3E}">
        <p14:creationId xmlns:p14="http://schemas.microsoft.com/office/powerpoint/2010/main" val="408984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interpolation</a:t>
            </a:r>
            <a:endParaRPr lang="en-CA" dirty="0"/>
          </a:p>
        </p:txBody>
      </p:sp>
      <p:sp>
        <p:nvSpPr>
          <p:cNvPr id="3" name="Content Placeholder 2"/>
          <p:cNvSpPr>
            <a:spLocks noGrp="1"/>
          </p:cNvSpPr>
          <p:nvPr>
            <p:ph idx="1"/>
          </p:nvPr>
        </p:nvSpPr>
        <p:spPr>
          <a:xfrm>
            <a:off x="457200" y="1600200"/>
            <a:ext cx="8534400" cy="4756150"/>
          </a:xfrm>
        </p:spPr>
        <p:txBody>
          <a:bodyPr/>
          <a:lstStyle/>
          <a:p>
            <a:pPr marL="0" indent="0">
              <a:buNone/>
            </a:pPr>
            <a:r>
              <a:rPr lang="en-US" dirty="0"/>
              <a:t>Theorem</a:t>
            </a:r>
          </a:p>
          <a:p>
            <a:pPr marL="0" indent="0">
              <a:buNone/>
            </a:pPr>
            <a:r>
              <a:rPr lang="en-US" dirty="0"/>
              <a:t>	Given </a:t>
            </a:r>
            <a:r>
              <a:rPr lang="en-US" i="1" dirty="0">
                <a:latin typeface="Times New Roman" panose="02020603050405020304" pitchFamily="18" charset="0"/>
              </a:rPr>
              <a:t>n</a:t>
            </a:r>
            <a:r>
              <a:rPr lang="en-US" dirty="0"/>
              <a:t> points</a:t>
            </a:r>
            <a:r>
              <a:rPr lang="en-US" dirty="0">
                <a:latin typeface="Times New Roman" panose="02020603050405020304" pitchFamily="18" charset="0"/>
              </a:rPr>
              <a:t> (</a:t>
            </a:r>
            <a:r>
              <a:rPr lang="en-US" i="1" dirty="0">
                <a:latin typeface="Times New Roman" panose="02020603050405020304" pitchFamily="18" charset="0"/>
              </a:rPr>
              <a:t>x</a:t>
            </a:r>
            <a:r>
              <a:rPr lang="en-US" baseline="-25000" dirty="0">
                <a:latin typeface="Times New Roman" panose="02020603050405020304" pitchFamily="18" charset="0"/>
              </a:rPr>
              <a:t>1</a:t>
            </a:r>
            <a:r>
              <a:rPr lang="en-US" dirty="0">
                <a:latin typeface="Times New Roman" panose="02020603050405020304" pitchFamily="18" charset="0"/>
              </a:rPr>
              <a:t>, </a:t>
            </a:r>
            <a:r>
              <a:rPr lang="en-US" i="1" dirty="0">
                <a:latin typeface="Times New Roman" panose="02020603050405020304" pitchFamily="18" charset="0"/>
              </a:rPr>
              <a:t>y</a:t>
            </a:r>
            <a:r>
              <a:rPr lang="en-US" baseline="-25000" dirty="0">
                <a:latin typeface="Times New Roman" panose="02020603050405020304" pitchFamily="18" charset="0"/>
              </a:rPr>
              <a:t>1</a:t>
            </a:r>
            <a:r>
              <a:rPr lang="en-US" dirty="0">
                <a:latin typeface="Times New Roman" panose="02020603050405020304" pitchFamily="18" charset="0"/>
              </a:rPr>
              <a:t>), …, (</a:t>
            </a:r>
            <a:r>
              <a:rPr lang="en-US" i="1" dirty="0" err="1">
                <a:latin typeface="Times New Roman" panose="02020603050405020304" pitchFamily="18" charset="0"/>
              </a:rPr>
              <a:t>x</a:t>
            </a:r>
            <a:r>
              <a:rPr lang="en-US" i="1" baseline="-25000" dirty="0" err="1">
                <a:latin typeface="Times New Roman" panose="02020603050405020304" pitchFamily="18" charset="0"/>
              </a:rPr>
              <a:t>n</a:t>
            </a:r>
            <a:r>
              <a:rPr lang="en-US" dirty="0">
                <a:latin typeface="Times New Roman" panose="02020603050405020304" pitchFamily="18" charset="0"/>
              </a:rPr>
              <a:t>, </a:t>
            </a:r>
            <a:r>
              <a:rPr lang="en-US" i="1" dirty="0" err="1">
                <a:latin typeface="Times New Roman" panose="02020603050405020304" pitchFamily="18" charset="0"/>
              </a:rPr>
              <a:t>y</a:t>
            </a:r>
            <a:r>
              <a:rPr lang="en-US" i="1" baseline="-25000" dirty="0" err="1">
                <a:latin typeface="Times New Roman" panose="02020603050405020304" pitchFamily="18" charset="0"/>
              </a:rPr>
              <a:t>n</a:t>
            </a:r>
            <a:r>
              <a:rPr lang="en-US" dirty="0">
                <a:latin typeface="Times New Roman" panose="02020603050405020304" pitchFamily="18" charset="0"/>
              </a:rPr>
              <a:t>)</a:t>
            </a:r>
            <a:r>
              <a:rPr lang="en-US" dirty="0"/>
              <a:t> with all</a:t>
            </a:r>
            <a:r>
              <a:rPr lang="en-US" dirty="0">
                <a:latin typeface="Times New Roman" panose="02020603050405020304" pitchFamily="18" charset="0"/>
              </a:rPr>
              <a:t> </a:t>
            </a:r>
            <a:r>
              <a:rPr lang="en-US" i="1" dirty="0">
                <a:latin typeface="Times New Roman" panose="02020603050405020304" pitchFamily="18" charset="0"/>
              </a:rPr>
              <a:t>x</a:t>
            </a:r>
            <a:r>
              <a:rPr lang="en-US" dirty="0">
                <a:latin typeface="Times New Roman" panose="02020603050405020304" pitchFamily="18" charset="0"/>
              </a:rPr>
              <a:t>-v</a:t>
            </a:r>
            <a:r>
              <a:rPr lang="en-US" dirty="0"/>
              <a:t>alues being</a:t>
            </a:r>
            <a:br>
              <a:rPr lang="en-US" dirty="0"/>
            </a:br>
            <a:r>
              <a:rPr lang="en-US" dirty="0"/>
              <a:t>	distinct, there exists a unique polynomial</a:t>
            </a:r>
            <a:endParaRPr lang="en-US" dirty="0">
              <a:latin typeface="Times New Roman" panose="02020603050405020304" pitchFamily="18" charset="0"/>
            </a:endParaRPr>
          </a:p>
          <a:p>
            <a:pPr marL="0" indent="0" algn="ctr">
              <a:buNone/>
            </a:pPr>
            <a:r>
              <a:rPr lang="en-US" i="1" dirty="0">
                <a:latin typeface="Times New Roman" panose="02020603050405020304" pitchFamily="18" charset="0"/>
              </a:rPr>
              <a:t>a</a:t>
            </a:r>
            <a:r>
              <a:rPr lang="en-US" i="1" baseline="-25000" dirty="0">
                <a:latin typeface="Times New Roman" panose="02020603050405020304" pitchFamily="18" charset="0"/>
              </a:rPr>
              <a:t>n</a:t>
            </a:r>
            <a:r>
              <a:rPr lang="en-US" baseline="-25000" dirty="0">
                <a:latin typeface="Times New Roman" panose="02020603050405020304" pitchFamily="18" charset="0"/>
              </a:rPr>
              <a:t>–1</a:t>
            </a:r>
            <a:r>
              <a:rPr lang="en-US" i="1" dirty="0">
                <a:latin typeface="Times New Roman" panose="02020603050405020304" pitchFamily="18" charset="0"/>
              </a:rPr>
              <a:t>x</a:t>
            </a:r>
            <a:r>
              <a:rPr lang="en-US" i="1" baseline="30000" dirty="0">
                <a:latin typeface="Times New Roman" panose="02020603050405020304" pitchFamily="18" charset="0"/>
              </a:rPr>
              <a:t>n</a:t>
            </a:r>
            <a:r>
              <a:rPr lang="en-US" baseline="30000" dirty="0">
                <a:latin typeface="Times New Roman" panose="02020603050405020304" pitchFamily="18" charset="0"/>
              </a:rPr>
              <a:t>–1</a:t>
            </a:r>
            <a:r>
              <a:rPr lang="en-US" dirty="0">
                <a:latin typeface="Times New Roman" panose="02020603050405020304" pitchFamily="18" charset="0"/>
              </a:rPr>
              <a:t> + </a:t>
            </a:r>
            <a:r>
              <a:rPr lang="en-US" i="1" dirty="0">
                <a:latin typeface="Times New Roman" panose="02020603050405020304" pitchFamily="18" charset="0"/>
              </a:rPr>
              <a:t>a</a:t>
            </a:r>
            <a:r>
              <a:rPr lang="en-US" i="1" baseline="-25000" dirty="0">
                <a:latin typeface="Times New Roman" panose="02020603050405020304" pitchFamily="18" charset="0"/>
              </a:rPr>
              <a:t>n</a:t>
            </a:r>
            <a:r>
              <a:rPr lang="en-US" baseline="-25000" dirty="0">
                <a:latin typeface="Times New Roman" panose="02020603050405020304" pitchFamily="18" charset="0"/>
              </a:rPr>
              <a:t>–2</a:t>
            </a:r>
            <a:r>
              <a:rPr lang="en-US" i="1" dirty="0">
                <a:latin typeface="Times New Roman" panose="02020603050405020304" pitchFamily="18" charset="0"/>
              </a:rPr>
              <a:t>x</a:t>
            </a:r>
            <a:r>
              <a:rPr lang="en-US" i="1" baseline="30000" dirty="0">
                <a:latin typeface="Times New Roman" panose="02020603050405020304" pitchFamily="18" charset="0"/>
              </a:rPr>
              <a:t>n</a:t>
            </a:r>
            <a:r>
              <a:rPr lang="en-US" baseline="30000" dirty="0">
                <a:latin typeface="Times New Roman" panose="02020603050405020304" pitchFamily="18" charset="0"/>
              </a:rPr>
              <a:t>–2</a:t>
            </a:r>
            <a:r>
              <a:rPr lang="en-US" dirty="0">
                <a:latin typeface="Times New Roman" panose="02020603050405020304" pitchFamily="18" charset="0"/>
              </a:rPr>
              <a:t> + </a:t>
            </a:r>
            <a:r>
              <a:rPr lang="en-US" dirty="0"/>
              <a:t>···</a:t>
            </a:r>
            <a:r>
              <a:rPr lang="en-US" dirty="0">
                <a:latin typeface="Times New Roman" panose="02020603050405020304" pitchFamily="18" charset="0"/>
              </a:rPr>
              <a:t> + </a:t>
            </a:r>
            <a:r>
              <a:rPr lang="en-US" i="1" dirty="0">
                <a:latin typeface="Times New Roman" panose="02020603050405020304" pitchFamily="18" charset="0"/>
              </a:rPr>
              <a:t>a</a:t>
            </a:r>
            <a:r>
              <a:rPr lang="en-US" baseline="-25000" dirty="0">
                <a:latin typeface="Times New Roman" panose="02020603050405020304" pitchFamily="18" charset="0"/>
              </a:rPr>
              <a:t>2</a:t>
            </a:r>
            <a:r>
              <a:rPr lang="en-US" i="1" dirty="0">
                <a:latin typeface="Times New Roman" panose="02020603050405020304" pitchFamily="18" charset="0"/>
              </a:rPr>
              <a:t>x</a:t>
            </a:r>
            <a:r>
              <a:rPr lang="en-US" baseline="30000" dirty="0">
                <a:latin typeface="Times New Roman" panose="02020603050405020304" pitchFamily="18" charset="0"/>
              </a:rPr>
              <a:t>2</a:t>
            </a:r>
            <a:r>
              <a:rPr lang="en-US" dirty="0">
                <a:latin typeface="Times New Roman" panose="02020603050405020304" pitchFamily="18" charset="0"/>
              </a:rPr>
              <a:t> + </a:t>
            </a:r>
            <a:r>
              <a:rPr lang="en-US" i="1" dirty="0">
                <a:latin typeface="Times New Roman" panose="02020603050405020304" pitchFamily="18" charset="0"/>
              </a:rPr>
              <a:t>a</a:t>
            </a:r>
            <a:r>
              <a:rPr lang="en-US" baseline="-25000" dirty="0">
                <a:latin typeface="Times New Roman" panose="02020603050405020304" pitchFamily="18" charset="0"/>
              </a:rPr>
              <a:t>1</a:t>
            </a:r>
            <a:r>
              <a:rPr lang="en-US" i="1" dirty="0">
                <a:latin typeface="Times New Roman" panose="02020603050405020304" pitchFamily="18" charset="0"/>
              </a:rPr>
              <a:t>x</a:t>
            </a:r>
            <a:r>
              <a:rPr lang="en-US" dirty="0">
                <a:latin typeface="Times New Roman" panose="02020603050405020304" pitchFamily="18" charset="0"/>
              </a:rPr>
              <a:t> + </a:t>
            </a:r>
            <a:r>
              <a:rPr lang="en-US" i="1" dirty="0">
                <a:latin typeface="Times New Roman" panose="02020603050405020304" pitchFamily="18" charset="0"/>
              </a:rPr>
              <a:t>a</a:t>
            </a:r>
            <a:r>
              <a:rPr lang="en-US" baseline="-25000" dirty="0">
                <a:latin typeface="Times New Roman" panose="02020603050405020304" pitchFamily="18" charset="0"/>
              </a:rPr>
              <a:t>0</a:t>
            </a:r>
            <a:endParaRPr lang="en-US" dirty="0">
              <a:latin typeface="Times New Roman" panose="02020603050405020304" pitchFamily="18" charset="0"/>
            </a:endParaRPr>
          </a:p>
          <a:p>
            <a:pPr marL="0" indent="0">
              <a:buNone/>
            </a:pPr>
            <a:r>
              <a:rPr lang="en-US" dirty="0">
                <a:latin typeface="Times New Roman" panose="02020603050405020304" pitchFamily="18" charset="0"/>
              </a:rPr>
              <a:t>	</a:t>
            </a:r>
            <a:r>
              <a:rPr lang="en-US" dirty="0"/>
              <a:t>of degree </a:t>
            </a:r>
            <a:r>
              <a:rPr lang="en-US" i="1" dirty="0">
                <a:latin typeface="Times New Roman" panose="02020603050405020304" pitchFamily="18" charset="0"/>
              </a:rPr>
              <a:t>n</a:t>
            </a:r>
            <a:r>
              <a:rPr lang="en-US" dirty="0">
                <a:latin typeface="Times New Roman" panose="02020603050405020304" pitchFamily="18" charset="0"/>
              </a:rPr>
              <a:t> – 1</a:t>
            </a:r>
            <a:r>
              <a:rPr lang="en-US" dirty="0"/>
              <a:t> that passes through all </a:t>
            </a:r>
            <a:r>
              <a:rPr lang="en-US" i="1" dirty="0">
                <a:latin typeface="Times New Roman" panose="02020603050405020304" pitchFamily="18" charset="0"/>
              </a:rPr>
              <a:t>n</a:t>
            </a:r>
            <a:r>
              <a:rPr lang="en-US" dirty="0"/>
              <a:t> points.</a:t>
            </a:r>
          </a:p>
          <a:p>
            <a:pPr marL="0" indent="0">
              <a:buNone/>
            </a:pPr>
            <a:r>
              <a:rPr lang="en-US" dirty="0"/>
              <a:t>Proof:</a:t>
            </a:r>
          </a:p>
          <a:p>
            <a:pPr marL="0" indent="0">
              <a:buNone/>
            </a:pPr>
            <a:r>
              <a:rPr lang="en-US" dirty="0"/>
              <a:t>	The proof is constructive.</a:t>
            </a:r>
          </a:p>
          <a:p>
            <a:pPr marL="0" indent="0">
              <a:buNone/>
            </a:pPr>
            <a:r>
              <a:rPr lang="en-US" dirty="0"/>
              <a:t>	The system of linear equations is as follows:</a:t>
            </a:r>
          </a:p>
          <a:p>
            <a:pPr marL="0" indent="0">
              <a:buNone/>
            </a:pPr>
            <a:r>
              <a:rPr lang="en-US" dirty="0"/>
              <a:t>	 </a:t>
            </a:r>
          </a:p>
        </p:txBody>
      </p:sp>
      <p:sp>
        <p:nvSpPr>
          <p:cNvPr id="4" name="Footer Placeholder 3"/>
          <p:cNvSpPr>
            <a:spLocks noGrp="1"/>
          </p:cNvSpPr>
          <p:nvPr>
            <p:ph type="ftr" sz="quarter" idx="11"/>
          </p:nvPr>
        </p:nvSpPr>
        <p:spPr/>
        <p:txBody>
          <a:bodyPr/>
          <a:lstStyle/>
          <a:p>
            <a:r>
              <a:rPr lang="en-US"/>
              <a:t>Interpolation</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13</a:t>
            </a:fld>
            <a:endParaRPr lang="en-CA"/>
          </a:p>
        </p:txBody>
      </p:sp>
      <p:graphicFrame>
        <p:nvGraphicFramePr>
          <p:cNvPr id="11" name="Object 10">
            <a:extLst>
              <a:ext uri="{FF2B5EF4-FFF2-40B4-BE49-F238E27FC236}">
                <a16:creationId xmlns:a16="http://schemas.microsoft.com/office/drawing/2014/main" id="{06BF9DB3-465B-4644-8086-662D2CFBB84E}"/>
              </a:ext>
            </a:extLst>
          </p:cNvPr>
          <p:cNvGraphicFramePr>
            <a:graphicFrameLocks noChangeAspect="1"/>
          </p:cNvGraphicFramePr>
          <p:nvPr>
            <p:extLst>
              <p:ext uri="{D42A27DB-BD31-4B8C-83A1-F6EECF244321}">
                <p14:modId xmlns:p14="http://schemas.microsoft.com/office/powerpoint/2010/main" val="3016828984"/>
              </p:ext>
            </p:extLst>
          </p:nvPr>
        </p:nvGraphicFramePr>
        <p:xfrm>
          <a:off x="2201163" y="4642068"/>
          <a:ext cx="4892675" cy="2249488"/>
        </p:xfrm>
        <a:graphic>
          <a:graphicData uri="http://schemas.openxmlformats.org/presentationml/2006/ole">
            <mc:AlternateContent xmlns:mc="http://schemas.openxmlformats.org/markup-compatibility/2006">
              <mc:Choice xmlns:v="urn:schemas-microsoft-com:vml" Requires="v">
                <p:oleObj name="Equation" r:id="rId3" imgW="2197080" imgH="1002960" progId="Equation.DSMT4">
                  <p:embed/>
                </p:oleObj>
              </mc:Choice>
              <mc:Fallback>
                <p:oleObj name="Equation" r:id="rId3" imgW="2197080" imgH="1002960" progId="Equation.DSMT4">
                  <p:embed/>
                  <p:pic>
                    <p:nvPicPr>
                      <p:cNvPr id="11" name="Object 10">
                        <a:extLst>
                          <a:ext uri="{FF2B5EF4-FFF2-40B4-BE49-F238E27FC236}">
                            <a16:creationId xmlns:a16="http://schemas.microsoft.com/office/drawing/2014/main" id="{06BF9DB3-465B-4644-8086-662D2CFBB84E}"/>
                          </a:ext>
                        </a:extLst>
                      </p:cNvPr>
                      <p:cNvPicPr/>
                      <p:nvPr/>
                    </p:nvPicPr>
                    <p:blipFill>
                      <a:blip r:embed="rId4"/>
                      <a:stretch>
                        <a:fillRect/>
                      </a:stretch>
                    </p:blipFill>
                    <p:spPr>
                      <a:xfrm>
                        <a:off x="2201163" y="4642068"/>
                        <a:ext cx="4892675" cy="2249488"/>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09703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interpolation</a:t>
            </a:r>
            <a:endParaRPr lang="en-CA" dirty="0"/>
          </a:p>
        </p:txBody>
      </p:sp>
      <p:sp>
        <p:nvSpPr>
          <p:cNvPr id="3" name="Content Placeholder 2"/>
          <p:cNvSpPr>
            <a:spLocks noGrp="1"/>
          </p:cNvSpPr>
          <p:nvPr>
            <p:ph idx="1"/>
          </p:nvPr>
        </p:nvSpPr>
        <p:spPr>
          <a:xfrm>
            <a:off x="457200" y="1600200"/>
            <a:ext cx="8534400" cy="5366208"/>
          </a:xfrm>
        </p:spPr>
        <p:txBody>
          <a:bodyPr>
            <a:normAutofit/>
          </a:bodyPr>
          <a:lstStyle/>
          <a:p>
            <a:pPr marL="0" indent="0">
              <a:buNone/>
            </a:pPr>
            <a:r>
              <a:rPr lang="en-US" dirty="0">
                <a:latin typeface="Times New Roman" panose="02020603050405020304" pitchFamily="18" charset="0"/>
              </a:rPr>
              <a:t>	Now, normally, one cannot use the determinant to determine</a:t>
            </a:r>
            <a:br>
              <a:rPr lang="en-US" dirty="0">
                <a:latin typeface="Times New Roman" panose="02020603050405020304" pitchFamily="18" charset="0"/>
              </a:rPr>
            </a:br>
            <a:r>
              <a:rPr lang="en-US" dirty="0">
                <a:latin typeface="Times New Roman" panose="02020603050405020304" pitchFamily="18" charset="0"/>
              </a:rPr>
              <a:t>	numerically if a matrix is invertible</a:t>
            </a:r>
          </a:p>
          <a:p>
            <a:pPr marL="0" indent="0">
              <a:buNone/>
            </a:pPr>
            <a:r>
              <a:rPr lang="en-US" dirty="0">
                <a:latin typeface="Times New Roman" panose="02020603050405020304" pitchFamily="18" charset="0"/>
              </a:rPr>
              <a:t>	However, with an algebraic matrix, it is possible to use</a:t>
            </a:r>
            <a:br>
              <a:rPr lang="en-US" dirty="0">
                <a:latin typeface="Times New Roman" panose="02020603050405020304" pitchFamily="18" charset="0"/>
              </a:rPr>
            </a:br>
            <a:r>
              <a:rPr lang="en-US" dirty="0">
                <a:latin typeface="Times New Roman" panose="02020603050405020304" pitchFamily="18" charset="0"/>
              </a:rPr>
              <a:t>	induction to deduce that the determinant of the matrix is</a:t>
            </a:r>
          </a:p>
          <a:p>
            <a:pPr marL="0" indent="0">
              <a:buNone/>
            </a:pPr>
            <a:endParaRPr lang="en-US" sz="2000" dirty="0">
              <a:latin typeface="Times New Roman" panose="02020603050405020304" pitchFamily="18" charset="0"/>
            </a:endParaRPr>
          </a:p>
          <a:p>
            <a:pPr marL="0" indent="0">
              <a:buNone/>
            </a:pPr>
            <a:endParaRPr lang="en-US" sz="2000" dirty="0">
              <a:latin typeface="Times New Roman" panose="02020603050405020304" pitchFamily="18" charset="0"/>
            </a:endParaRPr>
          </a:p>
          <a:p>
            <a:pPr marL="0" indent="0">
              <a:buNone/>
            </a:pPr>
            <a:endParaRPr lang="en-US" sz="2000" dirty="0">
              <a:latin typeface="Times New Roman" panose="02020603050405020304" pitchFamily="18" charset="0"/>
            </a:endParaRPr>
          </a:p>
          <a:p>
            <a:pPr marL="0" indent="0">
              <a:buNone/>
            </a:pPr>
            <a:endParaRPr lang="en-US" sz="2000" dirty="0">
              <a:latin typeface="Times New Roman" panose="02020603050405020304" pitchFamily="18" charset="0"/>
            </a:endParaRPr>
          </a:p>
          <a:p>
            <a:pPr marL="0" indent="0">
              <a:buNone/>
            </a:pPr>
            <a:endParaRPr lang="en-US" sz="2000" dirty="0">
              <a:latin typeface="Times New Roman" panose="02020603050405020304" pitchFamily="18" charset="0"/>
            </a:endParaRPr>
          </a:p>
          <a:p>
            <a:pPr marL="0" indent="0">
              <a:buNone/>
            </a:pPr>
            <a:r>
              <a:rPr lang="en-US" dirty="0">
                <a:latin typeface="Times New Roman" panose="02020603050405020304" pitchFamily="18" charset="0"/>
              </a:rPr>
              <a:t>	That is, it is the product of all pairwise differences of the</a:t>
            </a:r>
            <a:br>
              <a:rPr lang="en-US" dirty="0">
                <a:latin typeface="Times New Roman" panose="02020603050405020304" pitchFamily="18" charset="0"/>
              </a:rPr>
            </a:br>
            <a:r>
              <a:rPr lang="en-US" dirty="0">
                <a:latin typeface="Times New Roman" panose="02020603050405020304" pitchFamily="18" charset="0"/>
              </a:rPr>
              <a:t>	</a:t>
            </a:r>
            <a:r>
              <a:rPr lang="en-US" i="1" dirty="0">
                <a:latin typeface="Times New Roman" panose="02020603050405020304" pitchFamily="18" charset="0"/>
              </a:rPr>
              <a:t>x</a:t>
            </a:r>
            <a:r>
              <a:rPr lang="en-US" dirty="0">
                <a:latin typeface="Times New Roman" panose="02020603050405020304" pitchFamily="18" charset="0"/>
              </a:rPr>
              <a:t> values.</a:t>
            </a:r>
          </a:p>
          <a:p>
            <a:pPr marL="0" indent="0">
              <a:buNone/>
            </a:pPr>
            <a:r>
              <a:rPr lang="en-US" dirty="0">
                <a:latin typeface="Times New Roman" panose="02020603050405020304" pitchFamily="18" charset="0"/>
              </a:rPr>
              <a:t>	If all </a:t>
            </a:r>
            <a:r>
              <a:rPr lang="en-US" i="1" dirty="0">
                <a:latin typeface="Times New Roman" panose="02020603050405020304" pitchFamily="18" charset="0"/>
              </a:rPr>
              <a:t>x</a:t>
            </a:r>
            <a:r>
              <a:rPr lang="en-US" dirty="0">
                <a:latin typeface="Times New Roman" panose="02020603050405020304" pitchFamily="18" charset="0"/>
              </a:rPr>
              <a:t> values are different, all differences are non-zero</a:t>
            </a:r>
          </a:p>
          <a:p>
            <a:pPr marL="0" indent="0">
              <a:buNone/>
            </a:pPr>
            <a:r>
              <a:rPr lang="en-US" dirty="0">
                <a:latin typeface="Times New Roman" panose="02020603050405020304" pitchFamily="18" charset="0"/>
              </a:rPr>
              <a:t>	Thus the determinant is non-zero, and thus a unique</a:t>
            </a:r>
            <a:br>
              <a:rPr lang="en-US" dirty="0">
                <a:latin typeface="Times New Roman" panose="02020603050405020304" pitchFamily="18" charset="0"/>
              </a:rPr>
            </a:br>
            <a:r>
              <a:rPr lang="en-US" dirty="0">
                <a:latin typeface="Times New Roman" panose="02020603050405020304" pitchFamily="18" charset="0"/>
              </a:rPr>
              <a:t>	solution exists. ▮</a:t>
            </a:r>
          </a:p>
        </p:txBody>
      </p:sp>
      <p:sp>
        <p:nvSpPr>
          <p:cNvPr id="4" name="Footer Placeholder 3"/>
          <p:cNvSpPr>
            <a:spLocks noGrp="1"/>
          </p:cNvSpPr>
          <p:nvPr>
            <p:ph type="ftr" sz="quarter" idx="11"/>
          </p:nvPr>
        </p:nvSpPr>
        <p:spPr/>
        <p:txBody>
          <a:bodyPr/>
          <a:lstStyle/>
          <a:p>
            <a:r>
              <a:rPr lang="en-US"/>
              <a:t>Interpolation</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14</a:t>
            </a:fld>
            <a:endParaRPr lang="en-CA" dirty="0"/>
          </a:p>
        </p:txBody>
      </p:sp>
      <p:graphicFrame>
        <p:nvGraphicFramePr>
          <p:cNvPr id="8" name="Object 7">
            <a:extLst>
              <a:ext uri="{FF2B5EF4-FFF2-40B4-BE49-F238E27FC236}">
                <a16:creationId xmlns:a16="http://schemas.microsoft.com/office/drawing/2014/main" id="{14876DE3-32AA-4C8E-907A-25EFE166F565}"/>
              </a:ext>
            </a:extLst>
          </p:cNvPr>
          <p:cNvGraphicFramePr>
            <a:graphicFrameLocks noChangeAspect="1"/>
          </p:cNvGraphicFramePr>
          <p:nvPr>
            <p:extLst>
              <p:ext uri="{D42A27DB-BD31-4B8C-83A1-F6EECF244321}">
                <p14:modId xmlns:p14="http://schemas.microsoft.com/office/powerpoint/2010/main" val="3168248692"/>
              </p:ext>
            </p:extLst>
          </p:nvPr>
        </p:nvGraphicFramePr>
        <p:xfrm>
          <a:off x="2539314" y="3094241"/>
          <a:ext cx="4605062" cy="1859080"/>
        </p:xfrm>
        <a:graphic>
          <a:graphicData uri="http://schemas.openxmlformats.org/presentationml/2006/ole">
            <mc:AlternateContent xmlns:mc="http://schemas.openxmlformats.org/markup-compatibility/2006">
              <mc:Choice xmlns:v="urn:schemas-microsoft-com:vml" Requires="v">
                <p:oleObj name="Equation" r:id="rId3" imgW="2501640" imgH="1002960" progId="Equation.DSMT4">
                  <p:embed/>
                </p:oleObj>
              </mc:Choice>
              <mc:Fallback>
                <p:oleObj name="Equation" r:id="rId3" imgW="2501640" imgH="1002960" progId="Equation.DSMT4">
                  <p:embed/>
                  <p:pic>
                    <p:nvPicPr>
                      <p:cNvPr id="8" name="Object 7">
                        <a:extLst>
                          <a:ext uri="{FF2B5EF4-FFF2-40B4-BE49-F238E27FC236}">
                            <a16:creationId xmlns:a16="http://schemas.microsoft.com/office/drawing/2014/main" id="{14876DE3-32AA-4C8E-907A-25EFE166F565}"/>
                          </a:ext>
                        </a:extLst>
                      </p:cNvPr>
                      <p:cNvPicPr/>
                      <p:nvPr/>
                    </p:nvPicPr>
                    <p:blipFill>
                      <a:blip r:embed="rId4"/>
                      <a:stretch>
                        <a:fillRect/>
                      </a:stretch>
                    </p:blipFill>
                    <p:spPr>
                      <a:xfrm>
                        <a:off x="2539314" y="3094241"/>
                        <a:ext cx="4605062" cy="1859080"/>
                      </a:xfrm>
                      <a:prstGeom prst="rect">
                        <a:avLst/>
                      </a:prstGeom>
                    </p:spPr>
                  </p:pic>
                </p:oleObj>
              </mc:Fallback>
            </mc:AlternateContent>
          </a:graphicData>
        </a:graphic>
      </p:graphicFrame>
      <p:sp>
        <p:nvSpPr>
          <p:cNvPr id="10" name="Rectangle 9"/>
          <p:cNvSpPr/>
          <p:nvPr/>
        </p:nvSpPr>
        <p:spPr>
          <a:xfrm>
            <a:off x="4214543" y="6350290"/>
            <a:ext cx="4580321" cy="523220"/>
          </a:xfrm>
          <a:prstGeom prst="rect">
            <a:avLst/>
          </a:prstGeom>
        </p:spPr>
        <p:txBody>
          <a:bodyPr wrap="square">
            <a:spAutoFit/>
          </a:bodyPr>
          <a:lstStyle/>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You only need to be aware of the theorem;</a:t>
            </a:r>
            <a:b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br>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      you don’t need to know the proof.</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8303" y="6403835"/>
            <a:ext cx="396241" cy="399289"/>
          </a:xfrm>
          <a:prstGeom prst="rect">
            <a:avLst/>
          </a:prstGeom>
        </p:spPr>
      </p:pic>
    </p:spTree>
    <p:custDataLst>
      <p:tags r:id="rId1"/>
    </p:custDataLst>
    <p:extLst>
      <p:ext uri="{BB962C8B-B14F-4D97-AF65-F5344CB8AC3E}">
        <p14:creationId xmlns:p14="http://schemas.microsoft.com/office/powerpoint/2010/main" val="118047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5EE39-6231-4A8F-B436-88C30958486F}"/>
              </a:ext>
            </a:extLst>
          </p:cNvPr>
          <p:cNvSpPr>
            <a:spLocks noGrp="1"/>
          </p:cNvSpPr>
          <p:nvPr>
            <p:ph type="title"/>
          </p:nvPr>
        </p:nvSpPr>
        <p:spPr/>
        <p:txBody>
          <a:bodyPr/>
          <a:lstStyle/>
          <a:p>
            <a:r>
              <a:rPr lang="en-US" dirty="0"/>
              <a:t>General interpolation</a:t>
            </a:r>
          </a:p>
        </p:txBody>
      </p:sp>
      <p:sp>
        <p:nvSpPr>
          <p:cNvPr id="3" name="Content Placeholder 2">
            <a:extLst>
              <a:ext uri="{FF2B5EF4-FFF2-40B4-BE49-F238E27FC236}">
                <a16:creationId xmlns:a16="http://schemas.microsoft.com/office/drawing/2014/main" id="{E7F16372-3100-4F56-A4E7-7561330F150F}"/>
              </a:ext>
            </a:extLst>
          </p:cNvPr>
          <p:cNvSpPr>
            <a:spLocks noGrp="1"/>
          </p:cNvSpPr>
          <p:nvPr>
            <p:ph idx="1"/>
          </p:nvPr>
        </p:nvSpPr>
        <p:spPr>
          <a:xfrm>
            <a:off x="457200" y="1600200"/>
            <a:ext cx="8229600" cy="5375635"/>
          </a:xfrm>
        </p:spPr>
        <p:txBody>
          <a:bodyPr>
            <a:normAutofit/>
          </a:bodyPr>
          <a:lstStyle/>
          <a:p>
            <a:r>
              <a:rPr lang="en-US" dirty="0"/>
              <a:t>Once again, having </a:t>
            </a:r>
            <a:r>
              <a:rPr lang="en-US" i="1" dirty="0">
                <a:latin typeface="Times New Roman" panose="02020603050405020304" pitchFamily="18" charset="0"/>
              </a:rPr>
              <a:t>n</a:t>
            </a:r>
            <a:r>
              <a:rPr lang="en-US" dirty="0"/>
              <a:t> points where the </a:t>
            </a:r>
            <a:r>
              <a:rPr lang="en-US" i="1" dirty="0">
                <a:latin typeface="Times New Roman" panose="02020603050405020304" pitchFamily="18" charset="0"/>
              </a:rPr>
              <a:t>x</a:t>
            </a:r>
            <a:r>
              <a:rPr lang="en-US" dirty="0"/>
              <a:t>-values are</a:t>
            </a:r>
            <a:br>
              <a:rPr lang="en-US" dirty="0"/>
            </a:br>
            <a:r>
              <a:rPr lang="en-US" dirty="0"/>
              <a:t>equally spaced tends to have smaller condition numbers</a:t>
            </a:r>
          </a:p>
          <a:p>
            <a:pPr lvl="1"/>
            <a:r>
              <a:rPr lang="en-US" dirty="0"/>
              <a:t>Equally spaced </a:t>
            </a:r>
            <a:r>
              <a:rPr lang="en-US" i="1" dirty="0">
                <a:latin typeface="Times New Roman" panose="02020603050405020304" pitchFamily="18" charset="0"/>
              </a:rPr>
              <a:t>x</a:t>
            </a:r>
            <a:r>
              <a:rPr lang="en-US" dirty="0"/>
              <a:t>-values are not actually ideal,</a:t>
            </a:r>
            <a:br>
              <a:rPr lang="en-US" dirty="0"/>
            </a:br>
            <a:r>
              <a:rPr lang="en-US" dirty="0"/>
              <a:t>       but the ideal points are beyond the scope of this point</a:t>
            </a:r>
          </a:p>
          <a:p>
            <a:pPr lvl="1"/>
            <a:r>
              <a:rPr lang="en-US" dirty="0"/>
              <a:t>Also, as mentioned before, these points tend to come from a sensor being periodically sampled</a:t>
            </a:r>
          </a:p>
          <a:p>
            <a:pPr lvl="1"/>
            <a:endParaRPr lang="en-US" dirty="0"/>
          </a:p>
          <a:p>
            <a:r>
              <a:rPr lang="en-US" dirty="0"/>
              <a:t>For example:</a:t>
            </a:r>
          </a:p>
          <a:p>
            <a:pPr marL="800100" lvl="2" indent="0">
              <a:buNone/>
            </a:pPr>
            <a:r>
              <a:rPr lang="fr-FR" sz="1600" dirty="0">
                <a:latin typeface="Consolas" panose="020B0609020204030204" pitchFamily="49" charset="0"/>
              </a:rPr>
              <a:t>&gt;&gt; </a:t>
            </a:r>
            <a:r>
              <a:rPr lang="fr-FR" sz="1600" dirty="0" err="1">
                <a:latin typeface="Consolas" panose="020B0609020204030204" pitchFamily="49" charset="0"/>
              </a:rPr>
              <a:t>cond</a:t>
            </a:r>
            <a:r>
              <a:rPr lang="fr-FR" sz="1600" dirty="0">
                <a:latin typeface="Consolas" panose="020B0609020204030204" pitchFamily="49" charset="0"/>
              </a:rPr>
              <a:t>( </a:t>
            </a:r>
            <a:r>
              <a:rPr lang="fr-FR" sz="1600" dirty="0" err="1">
                <a:latin typeface="Consolas" panose="020B0609020204030204" pitchFamily="49" charset="0"/>
              </a:rPr>
              <a:t>vander</a:t>
            </a:r>
            <a:r>
              <a:rPr lang="fr-FR" sz="1600" dirty="0">
                <a:latin typeface="Consolas" panose="020B0609020204030204" pitchFamily="49" charset="0"/>
              </a:rPr>
              <a:t>( [1 2 3 4] ) )</a:t>
            </a:r>
          </a:p>
          <a:p>
            <a:pPr marL="800100" lvl="2" indent="0">
              <a:buNone/>
            </a:pPr>
            <a:r>
              <a:rPr lang="fr-FR" sz="1600" dirty="0">
                <a:latin typeface="Consolas" panose="020B0609020204030204" pitchFamily="49" charset="0"/>
              </a:rPr>
              <a:t>    1171.0</a:t>
            </a:r>
          </a:p>
          <a:p>
            <a:pPr marL="800100" lvl="2" indent="0">
              <a:buNone/>
            </a:pPr>
            <a:r>
              <a:rPr lang="fr-FR" sz="1600" dirty="0">
                <a:latin typeface="Consolas" panose="020B0609020204030204" pitchFamily="49" charset="0"/>
              </a:rPr>
              <a:t>&gt;&gt; </a:t>
            </a:r>
            <a:r>
              <a:rPr lang="fr-FR" sz="1600" dirty="0" err="1">
                <a:latin typeface="Consolas" panose="020B0609020204030204" pitchFamily="49" charset="0"/>
              </a:rPr>
              <a:t>cond</a:t>
            </a:r>
            <a:r>
              <a:rPr lang="fr-FR" sz="1600" dirty="0">
                <a:latin typeface="Consolas" panose="020B0609020204030204" pitchFamily="49" charset="0"/>
              </a:rPr>
              <a:t>( </a:t>
            </a:r>
            <a:r>
              <a:rPr lang="fr-FR" sz="1600" dirty="0" err="1">
                <a:latin typeface="Consolas" panose="020B0609020204030204" pitchFamily="49" charset="0"/>
              </a:rPr>
              <a:t>vander</a:t>
            </a:r>
            <a:r>
              <a:rPr lang="fr-FR" sz="1600" dirty="0">
                <a:latin typeface="Consolas" panose="020B0609020204030204" pitchFamily="49" charset="0"/>
              </a:rPr>
              <a:t>( [1 1.1 3.9 4] ) )</a:t>
            </a:r>
          </a:p>
          <a:p>
            <a:pPr marL="800100" lvl="2" indent="0">
              <a:buNone/>
            </a:pPr>
            <a:r>
              <a:rPr lang="fr-FR" sz="1600" dirty="0">
                <a:latin typeface="Consolas" panose="020B0609020204030204" pitchFamily="49" charset="0"/>
              </a:rPr>
              <a:t>    4932.3</a:t>
            </a:r>
          </a:p>
          <a:p>
            <a:pPr marL="800100" lvl="2" indent="0">
              <a:buNone/>
            </a:pPr>
            <a:r>
              <a:rPr lang="fr-FR" sz="1600" dirty="0">
                <a:latin typeface="Consolas" panose="020B0609020204030204" pitchFamily="49" charset="0"/>
              </a:rPr>
              <a:t>&gt;&gt; </a:t>
            </a:r>
            <a:r>
              <a:rPr lang="fr-FR" sz="1600" dirty="0" err="1">
                <a:latin typeface="Consolas" panose="020B0609020204030204" pitchFamily="49" charset="0"/>
              </a:rPr>
              <a:t>cond</a:t>
            </a:r>
            <a:r>
              <a:rPr lang="fr-FR" sz="1600" dirty="0">
                <a:latin typeface="Consolas" panose="020B0609020204030204" pitchFamily="49" charset="0"/>
              </a:rPr>
              <a:t>( </a:t>
            </a:r>
            <a:r>
              <a:rPr lang="fr-FR" sz="1600" dirty="0" err="1">
                <a:latin typeface="Consolas" panose="020B0609020204030204" pitchFamily="49" charset="0"/>
              </a:rPr>
              <a:t>vander</a:t>
            </a:r>
            <a:r>
              <a:rPr lang="fr-FR" sz="1600" dirty="0">
                <a:latin typeface="Consolas" panose="020B0609020204030204" pitchFamily="49" charset="0"/>
              </a:rPr>
              <a:t>( [-1.5 -0.5 0.5 1.5] ) )</a:t>
            </a:r>
          </a:p>
          <a:p>
            <a:pPr marL="800100" lvl="2" indent="0">
              <a:buNone/>
            </a:pPr>
            <a:r>
              <a:rPr lang="fr-FR" sz="1600" dirty="0">
                <a:latin typeface="Consolas" panose="020B0609020204030204" pitchFamily="49" charset="0"/>
              </a:rPr>
              <a:t>       9.1617</a:t>
            </a:r>
          </a:p>
          <a:p>
            <a:pPr marL="800100" lvl="2" indent="0">
              <a:buNone/>
            </a:pPr>
            <a:r>
              <a:rPr lang="fr-FR" sz="1600" dirty="0">
                <a:latin typeface="Consolas" panose="020B0609020204030204" pitchFamily="49" charset="0"/>
              </a:rPr>
              <a:t>&gt;&gt; </a:t>
            </a:r>
            <a:r>
              <a:rPr lang="fr-FR" sz="1600" dirty="0" err="1">
                <a:latin typeface="Consolas" panose="020B0609020204030204" pitchFamily="49" charset="0"/>
              </a:rPr>
              <a:t>cond</a:t>
            </a:r>
            <a:r>
              <a:rPr lang="fr-FR" sz="1600" dirty="0">
                <a:latin typeface="Consolas" panose="020B0609020204030204" pitchFamily="49" charset="0"/>
              </a:rPr>
              <a:t>( </a:t>
            </a:r>
            <a:r>
              <a:rPr lang="fr-FR" sz="1600" dirty="0" err="1">
                <a:latin typeface="Consolas" panose="020B0609020204030204" pitchFamily="49" charset="0"/>
              </a:rPr>
              <a:t>vander</a:t>
            </a:r>
            <a:r>
              <a:rPr lang="fr-FR" sz="1600" dirty="0">
                <a:latin typeface="Consolas" panose="020B0609020204030204" pitchFamily="49" charset="0"/>
              </a:rPr>
              <a:t>( [-1.5 -0.80233 0.80233 1.5] ) )</a:t>
            </a:r>
          </a:p>
          <a:p>
            <a:pPr marL="800100" lvl="2" indent="0">
              <a:buNone/>
            </a:pPr>
            <a:r>
              <a:rPr lang="fr-FR" sz="1600" dirty="0">
                <a:latin typeface="Consolas" panose="020B0609020204030204" pitchFamily="49" charset="0"/>
              </a:rPr>
              <a:t>       7.3919</a:t>
            </a:r>
          </a:p>
        </p:txBody>
      </p:sp>
      <p:sp>
        <p:nvSpPr>
          <p:cNvPr id="4" name="Footer Placeholder 3">
            <a:extLst>
              <a:ext uri="{FF2B5EF4-FFF2-40B4-BE49-F238E27FC236}">
                <a16:creationId xmlns:a16="http://schemas.microsoft.com/office/drawing/2014/main" id="{0D2B61E2-9E18-40C4-BCF3-7BA247663CE5}"/>
              </a:ext>
            </a:extLst>
          </p:cNvPr>
          <p:cNvSpPr>
            <a:spLocks noGrp="1"/>
          </p:cNvSpPr>
          <p:nvPr>
            <p:ph type="ftr" sz="quarter" idx="11"/>
          </p:nvPr>
        </p:nvSpPr>
        <p:spPr/>
        <p:txBody>
          <a:bodyPr/>
          <a:lstStyle/>
          <a:p>
            <a:r>
              <a:rPr lang="en-US"/>
              <a:t>Interpolation</a:t>
            </a:r>
            <a:endParaRPr lang="en-CA" dirty="0"/>
          </a:p>
        </p:txBody>
      </p:sp>
      <p:sp>
        <p:nvSpPr>
          <p:cNvPr id="5" name="Slide Number Placeholder 4">
            <a:extLst>
              <a:ext uri="{FF2B5EF4-FFF2-40B4-BE49-F238E27FC236}">
                <a16:creationId xmlns:a16="http://schemas.microsoft.com/office/drawing/2014/main" id="{3AFA1081-11A4-4569-9B19-F0EC0F701ADC}"/>
              </a:ext>
            </a:extLst>
          </p:cNvPr>
          <p:cNvSpPr>
            <a:spLocks noGrp="1"/>
          </p:cNvSpPr>
          <p:nvPr>
            <p:ph type="sldNum" sz="quarter" idx="12"/>
          </p:nvPr>
        </p:nvSpPr>
        <p:spPr/>
        <p:txBody>
          <a:bodyPr/>
          <a:lstStyle/>
          <a:p>
            <a:fld id="{42EF6DC8-DA9C-4533-8A40-BB00A2545AF8}" type="slidenum">
              <a:rPr lang="en-CA" smtClean="0"/>
              <a:pPr/>
              <a:t>15</a:t>
            </a:fld>
            <a:endParaRPr lang="en-CA"/>
          </a:p>
        </p:txBody>
      </p:sp>
    </p:spTree>
    <p:custDataLst>
      <p:tags r:id="rId1"/>
    </p:custDataLst>
    <p:extLst>
      <p:ext uri="{BB962C8B-B14F-4D97-AF65-F5344CB8AC3E}">
        <p14:creationId xmlns:p14="http://schemas.microsoft.com/office/powerpoint/2010/main" val="260546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5EE39-6231-4A8F-B436-88C30958486F}"/>
              </a:ext>
            </a:extLst>
          </p:cNvPr>
          <p:cNvSpPr>
            <a:spLocks noGrp="1"/>
          </p:cNvSpPr>
          <p:nvPr>
            <p:ph type="title"/>
          </p:nvPr>
        </p:nvSpPr>
        <p:spPr/>
        <p:txBody>
          <a:bodyPr/>
          <a:lstStyle/>
          <a:p>
            <a:r>
              <a:rPr lang="en-US" dirty="0"/>
              <a:t>Numeric error</a:t>
            </a:r>
          </a:p>
        </p:txBody>
      </p:sp>
      <p:sp>
        <p:nvSpPr>
          <p:cNvPr id="3" name="Content Placeholder 2">
            <a:extLst>
              <a:ext uri="{FF2B5EF4-FFF2-40B4-BE49-F238E27FC236}">
                <a16:creationId xmlns:a16="http://schemas.microsoft.com/office/drawing/2014/main" id="{E7F16372-3100-4F56-A4E7-7561330F150F}"/>
              </a:ext>
            </a:extLst>
          </p:cNvPr>
          <p:cNvSpPr>
            <a:spLocks noGrp="1"/>
          </p:cNvSpPr>
          <p:nvPr>
            <p:ph idx="1"/>
          </p:nvPr>
        </p:nvSpPr>
        <p:spPr>
          <a:xfrm>
            <a:off x="457200" y="1600200"/>
            <a:ext cx="8229600" cy="5479330"/>
          </a:xfrm>
        </p:spPr>
        <p:txBody>
          <a:bodyPr/>
          <a:lstStyle/>
          <a:p>
            <a:r>
              <a:rPr lang="en-US" dirty="0"/>
              <a:t>In the previous example, we discussed how failing to account for floating-point arithmetic may lead to errors in finding solutions to systems of linear equations</a:t>
            </a:r>
          </a:p>
          <a:p>
            <a:pPr lvl="1"/>
            <a:r>
              <a:rPr lang="en-US" dirty="0"/>
              <a:t>Suppose we want to interpolate the points</a:t>
            </a:r>
          </a:p>
          <a:p>
            <a:pPr marL="457200" lvl="1" indent="0" algn="ctr">
              <a:buNone/>
            </a:pPr>
            <a:r>
              <a:rPr lang="en-US" dirty="0">
                <a:latin typeface="Times New Roman" panose="02020603050405020304" pitchFamily="18" charset="0"/>
              </a:rPr>
              <a:t>(0.00001532, 4.545), (2.523, 5.237)</a:t>
            </a:r>
          </a:p>
          <a:p>
            <a:pPr lvl="1"/>
            <a:r>
              <a:rPr lang="en-US" dirty="0"/>
              <a:t>We must therefore solve</a:t>
            </a:r>
          </a:p>
          <a:p>
            <a:pPr lvl="1"/>
            <a:endParaRPr lang="en-US" dirty="0"/>
          </a:p>
          <a:p>
            <a:pPr lvl="1"/>
            <a:endParaRPr lang="en-US" dirty="0"/>
          </a:p>
          <a:p>
            <a:pPr lvl="1"/>
            <a:endParaRPr lang="en-US" dirty="0"/>
          </a:p>
          <a:p>
            <a:pPr lvl="1"/>
            <a:r>
              <a:rPr lang="en-US" dirty="0"/>
              <a:t>Using our six-digit floating-point representation</a:t>
            </a:r>
          </a:p>
          <a:p>
            <a:pPr lvl="2"/>
            <a:r>
              <a:rPr lang="en-US" dirty="0"/>
              <a:t>Without partial pivoting, the solution is </a:t>
            </a:r>
            <a:r>
              <a:rPr lang="en-US" i="1" dirty="0">
                <a:latin typeface="Times New Roman" panose="02020603050405020304" pitchFamily="18" charset="0"/>
              </a:rPr>
              <a:t>y</a:t>
            </a:r>
            <a:r>
              <a:rPr lang="en-US" dirty="0">
                <a:latin typeface="Times New Roman" panose="02020603050405020304" pitchFamily="18" charset="0"/>
              </a:rPr>
              <a:t> = 4.545</a:t>
            </a:r>
          </a:p>
          <a:p>
            <a:pPr lvl="2"/>
            <a:r>
              <a:rPr lang="en-US" dirty="0"/>
              <a:t>With partial pivoting, the solution is </a:t>
            </a:r>
            <a:r>
              <a:rPr lang="en-US" i="1" dirty="0">
                <a:latin typeface="Times New Roman" panose="02020603050405020304" pitchFamily="18" charset="0"/>
              </a:rPr>
              <a:t>y</a:t>
            </a:r>
            <a:r>
              <a:rPr lang="en-US" dirty="0">
                <a:latin typeface="Times New Roman" panose="02020603050405020304" pitchFamily="18" charset="0"/>
              </a:rPr>
              <a:t> = 0.2743</a:t>
            </a:r>
            <a:r>
              <a:rPr lang="en-US" i="1" dirty="0">
                <a:latin typeface="Times New Roman" panose="02020603050405020304" pitchFamily="18" charset="0"/>
              </a:rPr>
              <a:t>x</a:t>
            </a:r>
            <a:r>
              <a:rPr lang="en-US" dirty="0">
                <a:latin typeface="Times New Roman" panose="02020603050405020304" pitchFamily="18" charset="0"/>
              </a:rPr>
              <a:t> + 4.545</a:t>
            </a:r>
          </a:p>
        </p:txBody>
      </p:sp>
      <p:sp>
        <p:nvSpPr>
          <p:cNvPr id="4" name="Footer Placeholder 3">
            <a:extLst>
              <a:ext uri="{FF2B5EF4-FFF2-40B4-BE49-F238E27FC236}">
                <a16:creationId xmlns:a16="http://schemas.microsoft.com/office/drawing/2014/main" id="{0D2B61E2-9E18-40C4-BCF3-7BA247663CE5}"/>
              </a:ext>
            </a:extLst>
          </p:cNvPr>
          <p:cNvSpPr>
            <a:spLocks noGrp="1"/>
          </p:cNvSpPr>
          <p:nvPr>
            <p:ph type="ftr" sz="quarter" idx="11"/>
          </p:nvPr>
        </p:nvSpPr>
        <p:spPr/>
        <p:txBody>
          <a:bodyPr/>
          <a:lstStyle/>
          <a:p>
            <a:r>
              <a:rPr lang="en-US"/>
              <a:t>Interpolation</a:t>
            </a:r>
            <a:endParaRPr lang="en-CA" dirty="0"/>
          </a:p>
        </p:txBody>
      </p:sp>
      <p:sp>
        <p:nvSpPr>
          <p:cNvPr id="5" name="Slide Number Placeholder 4">
            <a:extLst>
              <a:ext uri="{FF2B5EF4-FFF2-40B4-BE49-F238E27FC236}">
                <a16:creationId xmlns:a16="http://schemas.microsoft.com/office/drawing/2014/main" id="{3AFA1081-11A4-4569-9B19-F0EC0F701ADC}"/>
              </a:ext>
            </a:extLst>
          </p:cNvPr>
          <p:cNvSpPr>
            <a:spLocks noGrp="1"/>
          </p:cNvSpPr>
          <p:nvPr>
            <p:ph type="sldNum" sz="quarter" idx="12"/>
          </p:nvPr>
        </p:nvSpPr>
        <p:spPr/>
        <p:txBody>
          <a:bodyPr/>
          <a:lstStyle/>
          <a:p>
            <a:fld id="{42EF6DC8-DA9C-4533-8A40-BB00A2545AF8}" type="slidenum">
              <a:rPr lang="en-CA" smtClean="0"/>
              <a:pPr/>
              <a:t>16</a:t>
            </a:fld>
            <a:endParaRPr lang="en-CA"/>
          </a:p>
        </p:txBody>
      </p:sp>
      <p:graphicFrame>
        <p:nvGraphicFramePr>
          <p:cNvPr id="6" name="Object 5">
            <a:extLst>
              <a:ext uri="{FF2B5EF4-FFF2-40B4-BE49-F238E27FC236}">
                <a16:creationId xmlns:a16="http://schemas.microsoft.com/office/drawing/2014/main" id="{B882F254-872D-4C6E-9D6D-1035283D80A4}"/>
              </a:ext>
            </a:extLst>
          </p:cNvPr>
          <p:cNvGraphicFramePr>
            <a:graphicFrameLocks noChangeAspect="1"/>
          </p:cNvGraphicFramePr>
          <p:nvPr>
            <p:extLst>
              <p:ext uri="{D42A27DB-BD31-4B8C-83A1-F6EECF244321}">
                <p14:modId xmlns:p14="http://schemas.microsoft.com/office/powerpoint/2010/main" val="2573281222"/>
              </p:ext>
            </p:extLst>
          </p:nvPr>
        </p:nvGraphicFramePr>
        <p:xfrm>
          <a:off x="3030537" y="3863181"/>
          <a:ext cx="3082925" cy="882650"/>
        </p:xfrm>
        <a:graphic>
          <a:graphicData uri="http://schemas.openxmlformats.org/presentationml/2006/ole">
            <mc:AlternateContent xmlns:mc="http://schemas.openxmlformats.org/markup-compatibility/2006">
              <mc:Choice xmlns:v="urn:schemas-microsoft-com:vml" Requires="v">
                <p:oleObj name="Equation" r:id="rId3" imgW="1384200" imgH="393480" progId="Equation.DSMT4">
                  <p:embed/>
                </p:oleObj>
              </mc:Choice>
              <mc:Fallback>
                <p:oleObj name="Equation" r:id="rId3" imgW="1384200" imgH="393480" progId="Equation.DSMT4">
                  <p:embed/>
                  <p:pic>
                    <p:nvPicPr>
                      <p:cNvPr id="6" name="Object 5">
                        <a:extLst>
                          <a:ext uri="{FF2B5EF4-FFF2-40B4-BE49-F238E27FC236}">
                            <a16:creationId xmlns:a16="http://schemas.microsoft.com/office/drawing/2014/main" id="{B882F254-872D-4C6E-9D6D-1035283D80A4}"/>
                          </a:ext>
                        </a:extLst>
                      </p:cNvPr>
                      <p:cNvPicPr/>
                      <p:nvPr/>
                    </p:nvPicPr>
                    <p:blipFill>
                      <a:blip r:embed="rId4"/>
                      <a:stretch>
                        <a:fillRect/>
                      </a:stretch>
                    </p:blipFill>
                    <p:spPr>
                      <a:xfrm>
                        <a:off x="3030537" y="3863181"/>
                        <a:ext cx="3082925" cy="882650"/>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326060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5EE39-6231-4A8F-B436-88C30958486F}"/>
              </a:ext>
            </a:extLst>
          </p:cNvPr>
          <p:cNvSpPr>
            <a:spLocks noGrp="1"/>
          </p:cNvSpPr>
          <p:nvPr>
            <p:ph type="title"/>
          </p:nvPr>
        </p:nvSpPr>
        <p:spPr/>
        <p:txBody>
          <a:bodyPr/>
          <a:lstStyle/>
          <a:p>
            <a:r>
              <a:rPr lang="en-US" dirty="0"/>
              <a:t>Numeric error</a:t>
            </a:r>
          </a:p>
        </p:txBody>
      </p:sp>
      <p:sp>
        <p:nvSpPr>
          <p:cNvPr id="3" name="Content Placeholder 2">
            <a:extLst>
              <a:ext uri="{FF2B5EF4-FFF2-40B4-BE49-F238E27FC236}">
                <a16:creationId xmlns:a16="http://schemas.microsoft.com/office/drawing/2014/main" id="{E7F16372-3100-4F56-A4E7-7561330F150F}"/>
              </a:ext>
            </a:extLst>
          </p:cNvPr>
          <p:cNvSpPr>
            <a:spLocks noGrp="1"/>
          </p:cNvSpPr>
          <p:nvPr>
            <p:ph idx="1"/>
          </p:nvPr>
        </p:nvSpPr>
        <p:spPr>
          <a:xfrm>
            <a:off x="457200" y="1600200"/>
            <a:ext cx="8229600" cy="5375635"/>
          </a:xfrm>
        </p:spPr>
        <p:txBody>
          <a:bodyPr>
            <a:normAutofit/>
          </a:bodyPr>
          <a:lstStyle/>
          <a:p>
            <a:r>
              <a:rPr lang="en-US" dirty="0"/>
              <a:t>You may ask why anyone would interpolate</a:t>
            </a:r>
          </a:p>
          <a:p>
            <a:pPr marL="457200" lvl="1" indent="0" algn="ctr">
              <a:buNone/>
            </a:pPr>
            <a:r>
              <a:rPr lang="en-US" dirty="0">
                <a:latin typeface="Times New Roman" panose="02020603050405020304" pitchFamily="18" charset="0"/>
              </a:rPr>
              <a:t>(0.00001532, 4.545), (2.523, 5.237)</a:t>
            </a:r>
          </a:p>
          <a:p>
            <a:pPr marL="0" indent="0">
              <a:buNone/>
            </a:pPr>
            <a:r>
              <a:rPr lang="en-US" dirty="0"/>
              <a:t>      instead of</a:t>
            </a:r>
          </a:p>
          <a:p>
            <a:pPr marL="0" indent="0" algn="ctr">
              <a:buNone/>
            </a:pPr>
            <a:r>
              <a:rPr lang="en-US" dirty="0">
                <a:latin typeface="Times New Roman" panose="02020603050405020304" pitchFamily="18" charset="0"/>
              </a:rPr>
              <a:t>(0.0, 4.545), (2.523, 5.237)</a:t>
            </a:r>
          </a:p>
          <a:p>
            <a:r>
              <a:rPr lang="en-US" dirty="0"/>
              <a:t>Consider this program:</a:t>
            </a:r>
          </a:p>
          <a:p>
            <a:pPr marL="800100" lvl="2" indent="0">
              <a:buNone/>
            </a:pPr>
            <a:r>
              <a:rPr lang="en-US" sz="1400" dirty="0">
                <a:latin typeface="Consolas" panose="020B0609020204030204" pitchFamily="49" charset="0"/>
              </a:rPr>
              <a:t>#include &lt;iostream&gt;</a:t>
            </a:r>
          </a:p>
          <a:p>
            <a:pPr marL="800100" lvl="2" indent="0">
              <a:buNone/>
            </a:pPr>
            <a:endParaRPr lang="en-US" sz="1050" dirty="0">
              <a:latin typeface="Consolas" panose="020B0609020204030204" pitchFamily="49" charset="0"/>
            </a:endParaRPr>
          </a:p>
          <a:p>
            <a:pPr marL="800100" lvl="2" indent="0">
              <a:buNone/>
            </a:pPr>
            <a:r>
              <a:rPr lang="en-US" sz="1400" dirty="0">
                <a:latin typeface="Consolas" panose="020B0609020204030204" pitchFamily="49" charset="0"/>
              </a:rPr>
              <a:t>int main();</a:t>
            </a:r>
          </a:p>
          <a:p>
            <a:pPr marL="800100" lvl="2" indent="0">
              <a:buNone/>
            </a:pPr>
            <a:endParaRPr lang="en-US" sz="1050" dirty="0">
              <a:latin typeface="Consolas" panose="020B0609020204030204" pitchFamily="49" charset="0"/>
            </a:endParaRPr>
          </a:p>
          <a:p>
            <a:pPr marL="800100" lvl="2" indent="0">
              <a:buNone/>
            </a:pPr>
            <a:r>
              <a:rPr lang="en-US" sz="1400" dirty="0">
                <a:latin typeface="Consolas" panose="020B0609020204030204" pitchFamily="49" charset="0"/>
              </a:rPr>
              <a:t>int main() {</a:t>
            </a:r>
          </a:p>
          <a:p>
            <a:pPr marL="800100" lvl="2" indent="0">
              <a:buNone/>
            </a:pPr>
            <a:r>
              <a:rPr lang="en-US" sz="1400" dirty="0">
                <a:latin typeface="Consolas" panose="020B0609020204030204" pitchFamily="49" charset="0"/>
              </a:rPr>
              <a:t>    std::</a:t>
            </a:r>
            <a:r>
              <a:rPr lang="en-US" sz="1400" dirty="0" err="1">
                <a:latin typeface="Consolas" panose="020B0609020204030204" pitchFamily="49" charset="0"/>
              </a:rPr>
              <a:t>cout.precision</a:t>
            </a:r>
            <a:r>
              <a:rPr lang="en-US" sz="1400" dirty="0">
                <a:latin typeface="Consolas" panose="020B0609020204030204" pitchFamily="49" charset="0"/>
              </a:rPr>
              <a:t>( 16 );</a:t>
            </a:r>
          </a:p>
          <a:p>
            <a:pPr marL="800100" lvl="2" indent="0">
              <a:buNone/>
            </a:pPr>
            <a:endParaRPr lang="en-US" sz="1050" dirty="0">
              <a:latin typeface="Consolas" panose="020B0609020204030204" pitchFamily="49" charset="0"/>
            </a:endParaRPr>
          </a:p>
          <a:p>
            <a:pPr marL="800100" lvl="2" indent="0">
              <a:buNone/>
            </a:pPr>
            <a:r>
              <a:rPr lang="en-US" sz="1400" dirty="0">
                <a:latin typeface="Consolas" panose="020B0609020204030204" pitchFamily="49" charset="0"/>
              </a:rPr>
              <a:t>    for ( double x{-1.0}; x &lt; 0.05; x += 0.1 ) {</a:t>
            </a:r>
          </a:p>
          <a:p>
            <a:pPr marL="800100" lvl="2" indent="0">
              <a:buNone/>
            </a:pPr>
            <a:r>
              <a:rPr lang="en-US" sz="1400" dirty="0">
                <a:latin typeface="Consolas" panose="020B0609020204030204" pitchFamily="49" charset="0"/>
              </a:rPr>
              <a:t>        std::</a:t>
            </a:r>
            <a:r>
              <a:rPr lang="en-US" sz="1400" dirty="0" err="1">
                <a:latin typeface="Consolas" panose="020B0609020204030204" pitchFamily="49" charset="0"/>
              </a:rPr>
              <a:t>cout</a:t>
            </a:r>
            <a:r>
              <a:rPr lang="en-US" sz="1400" dirty="0">
                <a:latin typeface="Consolas" panose="020B0609020204030204" pitchFamily="49" charset="0"/>
              </a:rPr>
              <a:t> &lt;&lt; x &lt;&lt; std::</a:t>
            </a:r>
            <a:r>
              <a:rPr lang="en-US" sz="1400" dirty="0" err="1">
                <a:latin typeface="Consolas" panose="020B0609020204030204" pitchFamily="49" charset="0"/>
              </a:rPr>
              <a:t>endl</a:t>
            </a:r>
            <a:r>
              <a:rPr lang="en-US" sz="1400" dirty="0">
                <a:latin typeface="Consolas" panose="020B0609020204030204" pitchFamily="49" charset="0"/>
              </a:rPr>
              <a:t>;</a:t>
            </a:r>
          </a:p>
          <a:p>
            <a:pPr marL="800100" lvl="2" indent="0">
              <a:buNone/>
            </a:pPr>
            <a:r>
              <a:rPr lang="en-US" sz="1400" dirty="0">
                <a:latin typeface="Consolas" panose="020B0609020204030204" pitchFamily="49" charset="0"/>
              </a:rPr>
              <a:t>    }</a:t>
            </a:r>
          </a:p>
          <a:p>
            <a:pPr marL="800100" lvl="2" indent="0">
              <a:buNone/>
            </a:pPr>
            <a:endParaRPr lang="en-US" sz="1050" dirty="0">
              <a:latin typeface="Consolas" panose="020B0609020204030204" pitchFamily="49" charset="0"/>
            </a:endParaRPr>
          </a:p>
          <a:p>
            <a:pPr marL="800100" lvl="2" indent="0">
              <a:buNone/>
            </a:pPr>
            <a:r>
              <a:rPr lang="en-US" sz="1400" dirty="0">
                <a:latin typeface="Consolas" panose="020B0609020204030204" pitchFamily="49" charset="0"/>
              </a:rPr>
              <a:t>    return 0;</a:t>
            </a:r>
          </a:p>
          <a:p>
            <a:pPr marL="800100" lvl="2" indent="0">
              <a:buNone/>
            </a:pPr>
            <a:r>
              <a:rPr lang="en-US" sz="1400" dirty="0">
                <a:latin typeface="Consolas" panose="020B0609020204030204" pitchFamily="49" charset="0"/>
              </a:rPr>
              <a:t>}</a:t>
            </a:r>
          </a:p>
          <a:p>
            <a:pPr marL="0" indent="0">
              <a:buNone/>
            </a:pPr>
            <a:endParaRPr lang="en-US"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0D2B61E2-9E18-40C4-BCF3-7BA247663CE5}"/>
              </a:ext>
            </a:extLst>
          </p:cNvPr>
          <p:cNvSpPr>
            <a:spLocks noGrp="1"/>
          </p:cNvSpPr>
          <p:nvPr>
            <p:ph type="ftr" sz="quarter" idx="11"/>
          </p:nvPr>
        </p:nvSpPr>
        <p:spPr/>
        <p:txBody>
          <a:bodyPr/>
          <a:lstStyle/>
          <a:p>
            <a:r>
              <a:rPr lang="en-US"/>
              <a:t>Interpolation</a:t>
            </a:r>
            <a:endParaRPr lang="en-CA" dirty="0"/>
          </a:p>
        </p:txBody>
      </p:sp>
      <p:sp>
        <p:nvSpPr>
          <p:cNvPr id="5" name="Slide Number Placeholder 4">
            <a:extLst>
              <a:ext uri="{FF2B5EF4-FFF2-40B4-BE49-F238E27FC236}">
                <a16:creationId xmlns:a16="http://schemas.microsoft.com/office/drawing/2014/main" id="{3AFA1081-11A4-4569-9B19-F0EC0F701ADC}"/>
              </a:ext>
            </a:extLst>
          </p:cNvPr>
          <p:cNvSpPr>
            <a:spLocks noGrp="1"/>
          </p:cNvSpPr>
          <p:nvPr>
            <p:ph type="sldNum" sz="quarter" idx="12"/>
          </p:nvPr>
        </p:nvSpPr>
        <p:spPr/>
        <p:txBody>
          <a:bodyPr/>
          <a:lstStyle/>
          <a:p>
            <a:fld id="{42EF6DC8-DA9C-4533-8A40-BB00A2545AF8}" type="slidenum">
              <a:rPr lang="en-CA" smtClean="0"/>
              <a:pPr/>
              <a:t>17</a:t>
            </a:fld>
            <a:endParaRPr lang="en-CA"/>
          </a:p>
        </p:txBody>
      </p:sp>
      <p:sp>
        <p:nvSpPr>
          <p:cNvPr id="8" name="TextBox 7">
            <a:extLst>
              <a:ext uri="{FF2B5EF4-FFF2-40B4-BE49-F238E27FC236}">
                <a16:creationId xmlns:a16="http://schemas.microsoft.com/office/drawing/2014/main" id="{3D136071-1F78-4462-8997-97A2CB554B6D}"/>
              </a:ext>
            </a:extLst>
          </p:cNvPr>
          <p:cNvSpPr txBox="1"/>
          <p:nvPr/>
        </p:nvSpPr>
        <p:spPr>
          <a:xfrm>
            <a:off x="6014906" y="3448507"/>
            <a:ext cx="2952926" cy="2677656"/>
          </a:xfrm>
          <a:prstGeom prst="rect">
            <a:avLst/>
          </a:prstGeom>
          <a:noFill/>
        </p:spPr>
        <p:txBody>
          <a:bodyPr wrap="square">
            <a:spAutoFit/>
          </a:bodyPr>
          <a:lstStyle/>
          <a:p>
            <a:r>
              <a:rPr lang="en-US" sz="1400" dirty="0">
                <a:solidFill>
                  <a:schemeClr val="bg1"/>
                </a:solidFill>
                <a:latin typeface="Georgia" panose="02040502050405020303" pitchFamily="18" charset="0"/>
              </a:rPr>
              <a:t>Output:</a:t>
            </a:r>
          </a:p>
          <a:p>
            <a:r>
              <a:rPr lang="en-US" sz="1400" dirty="0">
                <a:solidFill>
                  <a:schemeClr val="bg1"/>
                </a:solidFill>
                <a:latin typeface="Consolas" panose="020B0609020204030204" pitchFamily="49" charset="0"/>
              </a:rPr>
              <a:t>   -1</a:t>
            </a:r>
          </a:p>
          <a:p>
            <a:r>
              <a:rPr lang="en-US" sz="1400" dirty="0">
                <a:solidFill>
                  <a:schemeClr val="bg1"/>
                </a:solidFill>
                <a:latin typeface="Consolas" panose="020B0609020204030204" pitchFamily="49" charset="0"/>
              </a:rPr>
              <a:t>   -0.9</a:t>
            </a:r>
          </a:p>
          <a:p>
            <a:r>
              <a:rPr lang="en-US" sz="1400" dirty="0">
                <a:solidFill>
                  <a:schemeClr val="bg1"/>
                </a:solidFill>
                <a:latin typeface="Consolas" panose="020B0609020204030204" pitchFamily="49" charset="0"/>
              </a:rPr>
              <a:t>   -0.8</a:t>
            </a:r>
          </a:p>
          <a:p>
            <a:r>
              <a:rPr lang="en-US" sz="1400" dirty="0">
                <a:solidFill>
                  <a:schemeClr val="bg1"/>
                </a:solidFill>
                <a:latin typeface="Consolas" panose="020B0609020204030204" pitchFamily="49" charset="0"/>
              </a:rPr>
              <a:t>   -0.7000000000000001</a:t>
            </a:r>
          </a:p>
          <a:p>
            <a:r>
              <a:rPr lang="en-US" sz="1400" dirty="0">
                <a:solidFill>
                  <a:schemeClr val="bg1"/>
                </a:solidFill>
                <a:latin typeface="Consolas" panose="020B0609020204030204" pitchFamily="49" charset="0"/>
              </a:rPr>
              <a:t>   -0.6000000000000001</a:t>
            </a:r>
          </a:p>
          <a:p>
            <a:r>
              <a:rPr lang="en-US" sz="1400" dirty="0">
                <a:solidFill>
                  <a:schemeClr val="bg1"/>
                </a:solidFill>
                <a:latin typeface="Consolas" panose="020B0609020204030204" pitchFamily="49" charset="0"/>
              </a:rPr>
              <a:t>   -0.5000000000000001</a:t>
            </a:r>
          </a:p>
          <a:p>
            <a:r>
              <a:rPr lang="en-US" sz="1400" dirty="0">
                <a:solidFill>
                  <a:schemeClr val="bg1"/>
                </a:solidFill>
                <a:latin typeface="Consolas" panose="020B0609020204030204" pitchFamily="49" charset="0"/>
              </a:rPr>
              <a:t>   -0.4000000000000001</a:t>
            </a:r>
          </a:p>
          <a:p>
            <a:r>
              <a:rPr lang="en-US" sz="1400" dirty="0">
                <a:solidFill>
                  <a:schemeClr val="bg1"/>
                </a:solidFill>
                <a:latin typeface="Consolas" panose="020B0609020204030204" pitchFamily="49" charset="0"/>
              </a:rPr>
              <a:t>   -0.3000000000000002</a:t>
            </a:r>
          </a:p>
          <a:p>
            <a:r>
              <a:rPr lang="en-US" sz="1400" dirty="0">
                <a:solidFill>
                  <a:schemeClr val="bg1"/>
                </a:solidFill>
                <a:latin typeface="Consolas" panose="020B0609020204030204" pitchFamily="49" charset="0"/>
              </a:rPr>
              <a:t>   -0.2000000000000001</a:t>
            </a:r>
          </a:p>
          <a:p>
            <a:r>
              <a:rPr lang="en-US" sz="1400" dirty="0">
                <a:solidFill>
                  <a:schemeClr val="bg1"/>
                </a:solidFill>
                <a:latin typeface="Consolas" panose="020B0609020204030204" pitchFamily="49" charset="0"/>
              </a:rPr>
              <a:t>   -0.1000000000000001</a:t>
            </a:r>
          </a:p>
          <a:p>
            <a:r>
              <a:rPr lang="en-US" sz="1400" dirty="0">
                <a:solidFill>
                  <a:schemeClr val="bg1"/>
                </a:solidFill>
                <a:latin typeface="Consolas" panose="020B0609020204030204" pitchFamily="49" charset="0"/>
              </a:rPr>
              <a:t>   -1.387778780781446e-16</a:t>
            </a:r>
          </a:p>
        </p:txBody>
      </p:sp>
      <p:sp>
        <p:nvSpPr>
          <p:cNvPr id="9" name="Rectangle 8"/>
          <p:cNvSpPr/>
          <p:nvPr/>
        </p:nvSpPr>
        <p:spPr>
          <a:xfrm>
            <a:off x="5012564" y="6350290"/>
            <a:ext cx="3024457" cy="523220"/>
          </a:xfrm>
          <a:prstGeom prst="rect">
            <a:avLst/>
          </a:prstGeom>
        </p:spPr>
        <p:txBody>
          <a:bodyPr wrap="square">
            <a:spAutoFit/>
          </a:bodyPr>
          <a:lstStyle/>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This is for information purposes only</a:t>
            </a:r>
          </a:p>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  - This is not on the examination </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6324" y="6403835"/>
            <a:ext cx="396241" cy="399289"/>
          </a:xfrm>
          <a:prstGeom prst="rect">
            <a:avLst/>
          </a:prstGeom>
        </p:spPr>
      </p:pic>
    </p:spTree>
    <p:custDataLst>
      <p:tags r:id="rId1"/>
    </p:custDataLst>
    <p:extLst>
      <p:ext uri="{BB962C8B-B14F-4D97-AF65-F5344CB8AC3E}">
        <p14:creationId xmlns:p14="http://schemas.microsoft.com/office/powerpoint/2010/main" val="350952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4" end="1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6" end="1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5EE39-6231-4A8F-B436-88C30958486F}"/>
              </a:ext>
            </a:extLst>
          </p:cNvPr>
          <p:cNvSpPr>
            <a:spLocks noGrp="1"/>
          </p:cNvSpPr>
          <p:nvPr>
            <p:ph type="title"/>
          </p:nvPr>
        </p:nvSpPr>
        <p:spPr/>
        <p:txBody>
          <a:bodyPr/>
          <a:lstStyle/>
          <a:p>
            <a:r>
              <a:rPr lang="en-US" dirty="0"/>
              <a:t>Numeric error</a:t>
            </a:r>
          </a:p>
        </p:txBody>
      </p:sp>
      <p:sp>
        <p:nvSpPr>
          <p:cNvPr id="3" name="Content Placeholder 2">
            <a:extLst>
              <a:ext uri="{FF2B5EF4-FFF2-40B4-BE49-F238E27FC236}">
                <a16:creationId xmlns:a16="http://schemas.microsoft.com/office/drawing/2014/main" id="{E7F16372-3100-4F56-A4E7-7561330F150F}"/>
              </a:ext>
            </a:extLst>
          </p:cNvPr>
          <p:cNvSpPr>
            <a:spLocks noGrp="1"/>
          </p:cNvSpPr>
          <p:nvPr>
            <p:ph idx="1"/>
          </p:nvPr>
        </p:nvSpPr>
        <p:spPr>
          <a:xfrm>
            <a:off x="457200" y="1600200"/>
            <a:ext cx="8229600" cy="5375635"/>
          </a:xfrm>
        </p:spPr>
        <p:txBody>
          <a:bodyPr>
            <a:normAutofit/>
          </a:bodyPr>
          <a:lstStyle/>
          <a:p>
            <a:r>
              <a:rPr lang="en-US" dirty="0"/>
              <a:t>We can even see the issues in </a:t>
            </a:r>
            <a:r>
              <a:rPr lang="en-US" dirty="0" err="1"/>
              <a:t>M</a:t>
            </a:r>
            <a:r>
              <a:rPr lang="en-US" cap="small" dirty="0" err="1"/>
              <a:t>atlab</a:t>
            </a:r>
            <a:r>
              <a:rPr lang="en-US" dirty="0"/>
              <a:t>:</a:t>
            </a:r>
          </a:p>
          <a:p>
            <a:pPr marL="800100" lvl="2" indent="0">
              <a:buNone/>
            </a:pPr>
            <a:r>
              <a:rPr lang="en-US" sz="1400" dirty="0">
                <a:latin typeface="Consolas" panose="020B0609020204030204" pitchFamily="49" charset="0"/>
              </a:rPr>
              <a:t>&gt;&gt; small = 2^-53 + 2^-55</a:t>
            </a:r>
          </a:p>
          <a:p>
            <a:pPr marL="800100" lvl="2" indent="0">
              <a:buNone/>
            </a:pPr>
            <a:r>
              <a:rPr lang="en-US" sz="1400" dirty="0">
                <a:latin typeface="Consolas" panose="020B0609020204030204" pitchFamily="49" charset="0"/>
              </a:rPr>
              <a:t>    small = 1.387778780781446e-16</a:t>
            </a:r>
            <a:endParaRPr lang="en-US" sz="1400" dirty="0">
              <a:latin typeface="Times New Roman" panose="02020603050405020304" pitchFamily="18" charset="0"/>
            </a:endParaRPr>
          </a:p>
          <a:p>
            <a:pPr marL="800100" lvl="2" indent="0">
              <a:buNone/>
            </a:pPr>
            <a:r>
              <a:rPr lang="en-US" sz="1400" dirty="0">
                <a:latin typeface="Consolas" panose="020B0609020204030204" pitchFamily="49" charset="0"/>
              </a:rPr>
              <a:t>&gt;&gt; a = [small 1; 2.523 1] \ [4.545 5.237]'</a:t>
            </a:r>
          </a:p>
          <a:p>
            <a:pPr marL="800100" lvl="2" indent="0">
              <a:buNone/>
            </a:pPr>
            <a:r>
              <a:rPr lang="en-US" sz="1400" dirty="0">
                <a:latin typeface="Consolas" panose="020B0609020204030204" pitchFamily="49" charset="0"/>
              </a:rPr>
              <a:t>    a =</a:t>
            </a:r>
          </a:p>
          <a:p>
            <a:pPr marL="800100" lvl="2" indent="0">
              <a:buNone/>
            </a:pPr>
            <a:r>
              <a:rPr lang="en-US" sz="1400" dirty="0">
                <a:latin typeface="Consolas" panose="020B0609020204030204" pitchFamily="49" charset="0"/>
              </a:rPr>
              <a:t>        0.27428</a:t>
            </a:r>
          </a:p>
          <a:p>
            <a:pPr marL="800100" lvl="2" indent="0">
              <a:buNone/>
            </a:pPr>
            <a:r>
              <a:rPr lang="en-US" sz="1400" dirty="0">
                <a:latin typeface="Consolas" panose="020B0609020204030204" pitchFamily="49" charset="0"/>
              </a:rPr>
              <a:t>        4.54500</a:t>
            </a:r>
          </a:p>
          <a:p>
            <a:pPr marL="800100" lvl="2" indent="0">
              <a:buNone/>
            </a:pPr>
            <a:r>
              <a:rPr lang="en-US" sz="1400" dirty="0">
                <a:latin typeface="Consolas" panose="020B0609020204030204" pitchFamily="49" charset="0"/>
              </a:rPr>
              <a:t>&gt;&gt; A = [small 1 4.545; 2.523 1 5.237];</a:t>
            </a:r>
          </a:p>
          <a:p>
            <a:pPr marL="800100" lvl="2" indent="0">
              <a:buNone/>
            </a:pPr>
            <a:r>
              <a:rPr lang="en-US" sz="1400" dirty="0">
                <a:latin typeface="Consolas" panose="020B0609020204030204" pitchFamily="49" charset="0"/>
              </a:rPr>
              <a:t>    A =</a:t>
            </a:r>
          </a:p>
          <a:p>
            <a:pPr marL="800100" lvl="2" indent="0">
              <a:buNone/>
            </a:pPr>
            <a:r>
              <a:rPr lang="en-US" sz="1400" dirty="0">
                <a:latin typeface="Consolas" panose="020B0609020204030204" pitchFamily="49" charset="0"/>
              </a:rPr>
              <a:t>      -1.3878e-16   1    4.5450</a:t>
            </a:r>
          </a:p>
          <a:p>
            <a:pPr marL="800100" lvl="2" indent="0">
              <a:buNone/>
            </a:pPr>
            <a:r>
              <a:rPr lang="en-US" sz="1400" dirty="0">
                <a:latin typeface="Consolas" panose="020B0609020204030204" pitchFamily="49" charset="0"/>
              </a:rPr>
              <a:t>       2.5230       1    5.2370</a:t>
            </a:r>
          </a:p>
          <a:p>
            <a:pPr marL="800100" lvl="2" indent="0">
              <a:buNone/>
            </a:pPr>
            <a:r>
              <a:rPr lang="en-US" sz="1400" dirty="0">
                <a:latin typeface="Consolas" panose="020B0609020204030204" pitchFamily="49" charset="0"/>
              </a:rPr>
              <a:t>&gt;&gt; A(2,:) = A(2,:) - A(2,1)/A(1,1)*A(1,:)</a:t>
            </a:r>
          </a:p>
          <a:p>
            <a:pPr marL="800100" lvl="2" indent="0">
              <a:buNone/>
            </a:pPr>
            <a:r>
              <a:rPr lang="en-US" sz="1400" dirty="0">
                <a:latin typeface="Consolas" panose="020B0609020204030204" pitchFamily="49" charset="0"/>
              </a:rPr>
              <a:t>    A =</a:t>
            </a:r>
          </a:p>
          <a:p>
            <a:pPr marL="800100" lvl="2" indent="0">
              <a:buNone/>
            </a:pPr>
            <a:r>
              <a:rPr lang="en-US" sz="1400" dirty="0">
                <a:latin typeface="Consolas" panose="020B0609020204030204" pitchFamily="49" charset="0"/>
              </a:rPr>
              <a:t>      -1.3878e-16   1.0000       4.5450</a:t>
            </a:r>
          </a:p>
          <a:p>
            <a:pPr marL="800100" lvl="2" indent="0">
              <a:buNone/>
            </a:pPr>
            <a:r>
              <a:rPr lang="en-US" sz="1400" dirty="0">
                <a:latin typeface="Consolas" panose="020B0609020204030204" pitchFamily="49" charset="0"/>
              </a:rPr>
              <a:t>       0.0000       1.8180e+16   8.2629e+16</a:t>
            </a:r>
          </a:p>
          <a:p>
            <a:pPr marL="800100" lvl="2" indent="0">
              <a:buNone/>
            </a:pPr>
            <a:r>
              <a:rPr lang="en-US" sz="1400" dirty="0">
                <a:latin typeface="Consolas" panose="020B0609020204030204" pitchFamily="49" charset="0"/>
              </a:rPr>
              <a:t>&gt;&gt; a0 = A(2,3)/A(2,2)</a:t>
            </a:r>
          </a:p>
          <a:p>
            <a:pPr marL="800100" lvl="2" indent="0">
              <a:buNone/>
            </a:pPr>
            <a:r>
              <a:rPr lang="en-US" sz="1400" dirty="0">
                <a:latin typeface="Consolas" panose="020B0609020204030204" pitchFamily="49" charset="0"/>
              </a:rPr>
              <a:t>    a0 =  4.5450</a:t>
            </a:r>
          </a:p>
          <a:p>
            <a:pPr marL="800100" lvl="2" indent="0">
              <a:buNone/>
            </a:pPr>
            <a:r>
              <a:rPr lang="en-US" sz="1400" dirty="0">
                <a:latin typeface="Consolas" panose="020B0609020204030204" pitchFamily="49" charset="0"/>
              </a:rPr>
              <a:t>&gt;&gt; a1 = (A(1,3) - a0*A(1,2))/A(1,1)</a:t>
            </a:r>
          </a:p>
          <a:p>
            <a:pPr marL="800100" lvl="2" indent="0">
              <a:buNone/>
            </a:pPr>
            <a:r>
              <a:rPr lang="en-US" sz="1400" dirty="0">
                <a:latin typeface="Consolas" panose="020B0609020204030204" pitchFamily="49" charset="0"/>
              </a:rPr>
              <a:t>    a1 = 0</a:t>
            </a:r>
          </a:p>
        </p:txBody>
      </p:sp>
      <p:sp>
        <p:nvSpPr>
          <p:cNvPr id="4" name="Footer Placeholder 3">
            <a:extLst>
              <a:ext uri="{FF2B5EF4-FFF2-40B4-BE49-F238E27FC236}">
                <a16:creationId xmlns:a16="http://schemas.microsoft.com/office/drawing/2014/main" id="{0D2B61E2-9E18-40C4-BCF3-7BA247663CE5}"/>
              </a:ext>
            </a:extLst>
          </p:cNvPr>
          <p:cNvSpPr>
            <a:spLocks noGrp="1"/>
          </p:cNvSpPr>
          <p:nvPr>
            <p:ph type="ftr" sz="quarter" idx="11"/>
          </p:nvPr>
        </p:nvSpPr>
        <p:spPr/>
        <p:txBody>
          <a:bodyPr/>
          <a:lstStyle/>
          <a:p>
            <a:r>
              <a:rPr lang="en-US"/>
              <a:t>Interpolation</a:t>
            </a:r>
            <a:endParaRPr lang="en-CA" dirty="0"/>
          </a:p>
        </p:txBody>
      </p:sp>
      <p:sp>
        <p:nvSpPr>
          <p:cNvPr id="5" name="Slide Number Placeholder 4">
            <a:extLst>
              <a:ext uri="{FF2B5EF4-FFF2-40B4-BE49-F238E27FC236}">
                <a16:creationId xmlns:a16="http://schemas.microsoft.com/office/drawing/2014/main" id="{3AFA1081-11A4-4569-9B19-F0EC0F701ADC}"/>
              </a:ext>
            </a:extLst>
          </p:cNvPr>
          <p:cNvSpPr>
            <a:spLocks noGrp="1"/>
          </p:cNvSpPr>
          <p:nvPr>
            <p:ph type="sldNum" sz="quarter" idx="12"/>
          </p:nvPr>
        </p:nvSpPr>
        <p:spPr/>
        <p:txBody>
          <a:bodyPr/>
          <a:lstStyle/>
          <a:p>
            <a:fld id="{42EF6DC8-DA9C-4533-8A40-BB00A2545AF8}" type="slidenum">
              <a:rPr lang="en-CA" smtClean="0"/>
              <a:pPr/>
              <a:t>18</a:t>
            </a:fld>
            <a:endParaRPr lang="en-CA"/>
          </a:p>
        </p:txBody>
      </p:sp>
      <p:graphicFrame>
        <p:nvGraphicFramePr>
          <p:cNvPr id="9" name="Object 8">
            <a:extLst>
              <a:ext uri="{FF2B5EF4-FFF2-40B4-BE49-F238E27FC236}">
                <a16:creationId xmlns:a16="http://schemas.microsoft.com/office/drawing/2014/main" id="{5FD4EFD8-9553-4722-A457-C337E08C0D49}"/>
              </a:ext>
            </a:extLst>
          </p:cNvPr>
          <p:cNvGraphicFramePr>
            <a:graphicFrameLocks noChangeAspect="1"/>
          </p:cNvGraphicFramePr>
          <p:nvPr>
            <p:extLst>
              <p:ext uri="{D42A27DB-BD31-4B8C-83A1-F6EECF244321}">
                <p14:modId xmlns:p14="http://schemas.microsoft.com/office/powerpoint/2010/main" val="3947256464"/>
              </p:ext>
            </p:extLst>
          </p:nvPr>
        </p:nvGraphicFramePr>
        <p:xfrm>
          <a:off x="5734050" y="2670175"/>
          <a:ext cx="3281363" cy="938213"/>
        </p:xfrm>
        <a:graphic>
          <a:graphicData uri="http://schemas.openxmlformats.org/presentationml/2006/ole">
            <mc:AlternateContent xmlns:mc="http://schemas.openxmlformats.org/markup-compatibility/2006">
              <mc:Choice xmlns:v="urn:schemas-microsoft-com:vml" Requires="v">
                <p:oleObj name="Equation" r:id="rId3" imgW="1473120" imgH="419040" progId="Equation.DSMT4">
                  <p:embed/>
                </p:oleObj>
              </mc:Choice>
              <mc:Fallback>
                <p:oleObj name="Equation" r:id="rId3" imgW="1473120" imgH="419040" progId="Equation.DSMT4">
                  <p:embed/>
                  <p:pic>
                    <p:nvPicPr>
                      <p:cNvPr id="9" name="Object 8">
                        <a:extLst>
                          <a:ext uri="{FF2B5EF4-FFF2-40B4-BE49-F238E27FC236}">
                            <a16:creationId xmlns:a16="http://schemas.microsoft.com/office/drawing/2014/main" id="{5FD4EFD8-9553-4722-A457-C337E08C0D49}"/>
                          </a:ext>
                        </a:extLst>
                      </p:cNvPr>
                      <p:cNvPicPr/>
                      <p:nvPr/>
                    </p:nvPicPr>
                    <p:blipFill>
                      <a:blip r:embed="rId4"/>
                      <a:stretch>
                        <a:fillRect/>
                      </a:stretch>
                    </p:blipFill>
                    <p:spPr>
                      <a:xfrm>
                        <a:off x="5734050" y="2670175"/>
                        <a:ext cx="3281363" cy="938213"/>
                      </a:xfrm>
                      <a:prstGeom prst="rect">
                        <a:avLst/>
                      </a:prstGeom>
                    </p:spPr>
                  </p:pic>
                </p:oleObj>
              </mc:Fallback>
            </mc:AlternateContent>
          </a:graphicData>
        </a:graphic>
      </p:graphicFrame>
      <p:sp>
        <p:nvSpPr>
          <p:cNvPr id="8" name="Rectangle 7"/>
          <p:cNvSpPr/>
          <p:nvPr/>
        </p:nvSpPr>
        <p:spPr>
          <a:xfrm>
            <a:off x="5012564" y="6350290"/>
            <a:ext cx="3024457" cy="523220"/>
          </a:xfrm>
          <a:prstGeom prst="rect">
            <a:avLst/>
          </a:prstGeom>
        </p:spPr>
        <p:txBody>
          <a:bodyPr wrap="square">
            <a:spAutoFit/>
          </a:bodyPr>
          <a:lstStyle/>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This is for information purposes only</a:t>
            </a:r>
          </a:p>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  - This is not on the examination </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6324" y="6403835"/>
            <a:ext cx="396241" cy="399289"/>
          </a:xfrm>
          <a:prstGeom prst="rect">
            <a:avLst/>
          </a:prstGeom>
        </p:spPr>
      </p:pic>
    </p:spTree>
    <p:custDataLst>
      <p:tags r:id="rId1"/>
    </p:custDataLst>
    <p:extLst>
      <p:ext uri="{BB962C8B-B14F-4D97-AF65-F5344CB8AC3E}">
        <p14:creationId xmlns:p14="http://schemas.microsoft.com/office/powerpoint/2010/main" val="414971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5" end="1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7" end="17"/>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5EE39-6231-4A8F-B436-88C30958486F}"/>
              </a:ext>
            </a:extLst>
          </p:cNvPr>
          <p:cNvSpPr>
            <a:spLocks noGrp="1"/>
          </p:cNvSpPr>
          <p:nvPr>
            <p:ph type="title"/>
          </p:nvPr>
        </p:nvSpPr>
        <p:spPr/>
        <p:txBody>
          <a:bodyPr/>
          <a:lstStyle/>
          <a:p>
            <a:r>
              <a:rPr lang="en-US" dirty="0"/>
              <a:t>Shifting the </a:t>
            </a:r>
            <a:r>
              <a:rPr lang="en-US" i="1" dirty="0">
                <a:latin typeface="Times New Roman" panose="02020603050405020304" pitchFamily="18" charset="0"/>
              </a:rPr>
              <a:t>x</a:t>
            </a:r>
            <a:r>
              <a:rPr lang="en-US" dirty="0"/>
              <a:t>-values</a:t>
            </a:r>
          </a:p>
        </p:txBody>
      </p:sp>
      <p:sp>
        <p:nvSpPr>
          <p:cNvPr id="3" name="Content Placeholder 2">
            <a:extLst>
              <a:ext uri="{FF2B5EF4-FFF2-40B4-BE49-F238E27FC236}">
                <a16:creationId xmlns:a16="http://schemas.microsoft.com/office/drawing/2014/main" id="{E7F16372-3100-4F56-A4E7-7561330F150F}"/>
              </a:ext>
            </a:extLst>
          </p:cNvPr>
          <p:cNvSpPr>
            <a:spLocks noGrp="1"/>
          </p:cNvSpPr>
          <p:nvPr>
            <p:ph idx="1"/>
          </p:nvPr>
        </p:nvSpPr>
        <p:spPr>
          <a:xfrm>
            <a:off x="457200" y="1600200"/>
            <a:ext cx="8229600" cy="5422769"/>
          </a:xfrm>
        </p:spPr>
        <p:txBody>
          <a:bodyPr/>
          <a:lstStyle/>
          <a:p>
            <a:r>
              <a:rPr lang="en-US" dirty="0"/>
              <a:t>Recall also that points should be closer to zero</a:t>
            </a:r>
          </a:p>
          <a:p>
            <a:pPr lvl="1"/>
            <a:r>
              <a:rPr lang="en-US" dirty="0"/>
              <a:t>Assume we are interpolating</a:t>
            </a:r>
          </a:p>
          <a:p>
            <a:pPr marL="457200" lvl="1" indent="0" algn="ctr">
              <a:buNone/>
            </a:pPr>
            <a:r>
              <a:rPr lang="en-US" dirty="0">
                <a:latin typeface="Times New Roman" panose="02020603050405020304" pitchFamily="18" charset="0"/>
              </a:rPr>
              <a:t>(</a:t>
            </a:r>
            <a:r>
              <a:rPr lang="en-US" i="1" dirty="0">
                <a:latin typeface="Times New Roman" panose="02020603050405020304" pitchFamily="18" charset="0"/>
              </a:rPr>
              <a:t>x</a:t>
            </a:r>
            <a:r>
              <a:rPr lang="en-US" baseline="-25000" dirty="0">
                <a:latin typeface="Times New Roman" panose="02020603050405020304" pitchFamily="18" charset="0"/>
              </a:rPr>
              <a:t>1</a:t>
            </a:r>
            <a:r>
              <a:rPr lang="en-US" dirty="0">
                <a:latin typeface="Times New Roman" panose="02020603050405020304" pitchFamily="18" charset="0"/>
              </a:rPr>
              <a:t>, </a:t>
            </a:r>
            <a:r>
              <a:rPr lang="en-US" i="1" dirty="0">
                <a:latin typeface="Times New Roman" panose="02020603050405020304" pitchFamily="18" charset="0"/>
              </a:rPr>
              <a:t>y</a:t>
            </a:r>
            <a:r>
              <a:rPr lang="en-US" baseline="-25000" dirty="0">
                <a:latin typeface="Times New Roman" panose="02020603050405020304" pitchFamily="18" charset="0"/>
              </a:rPr>
              <a:t>1</a:t>
            </a:r>
            <a:r>
              <a:rPr lang="en-US" dirty="0">
                <a:latin typeface="Times New Roman" panose="02020603050405020304" pitchFamily="18" charset="0"/>
              </a:rPr>
              <a:t>), (</a:t>
            </a:r>
            <a:r>
              <a:rPr lang="en-US" i="1" dirty="0">
                <a:latin typeface="Times New Roman" panose="02020603050405020304" pitchFamily="18" charset="0"/>
              </a:rPr>
              <a:t>x</a:t>
            </a:r>
            <a:r>
              <a:rPr lang="en-US" baseline="-25000" dirty="0">
                <a:latin typeface="Times New Roman" panose="02020603050405020304" pitchFamily="18" charset="0"/>
              </a:rPr>
              <a:t>2</a:t>
            </a:r>
            <a:r>
              <a:rPr lang="en-US" dirty="0">
                <a:latin typeface="Times New Roman" panose="02020603050405020304" pitchFamily="18" charset="0"/>
              </a:rPr>
              <a:t>, </a:t>
            </a:r>
            <a:r>
              <a:rPr lang="en-US" i="1" dirty="0">
                <a:latin typeface="Times New Roman" panose="02020603050405020304" pitchFamily="18" charset="0"/>
              </a:rPr>
              <a:t>y</a:t>
            </a:r>
            <a:r>
              <a:rPr lang="en-US" baseline="-25000" dirty="0">
                <a:latin typeface="Times New Roman" panose="02020603050405020304" pitchFamily="18" charset="0"/>
              </a:rPr>
              <a:t>2</a:t>
            </a:r>
            <a:r>
              <a:rPr lang="en-US" dirty="0">
                <a:latin typeface="Times New Roman" panose="02020603050405020304" pitchFamily="18" charset="0"/>
              </a:rPr>
              <a:t>), (</a:t>
            </a:r>
            <a:r>
              <a:rPr lang="en-US" i="1" dirty="0">
                <a:latin typeface="Times New Roman" panose="02020603050405020304" pitchFamily="18" charset="0"/>
              </a:rPr>
              <a:t>x</a:t>
            </a:r>
            <a:r>
              <a:rPr lang="en-US" baseline="-25000" dirty="0">
                <a:latin typeface="Times New Roman" panose="02020603050405020304" pitchFamily="18" charset="0"/>
              </a:rPr>
              <a:t>3</a:t>
            </a:r>
            <a:r>
              <a:rPr lang="en-US" dirty="0">
                <a:latin typeface="Times New Roman" panose="02020603050405020304" pitchFamily="18" charset="0"/>
              </a:rPr>
              <a:t>, </a:t>
            </a:r>
            <a:r>
              <a:rPr lang="en-US" i="1" dirty="0">
                <a:latin typeface="Times New Roman" panose="02020603050405020304" pitchFamily="18" charset="0"/>
              </a:rPr>
              <a:t>y</a:t>
            </a:r>
            <a:r>
              <a:rPr lang="en-US" baseline="-25000" dirty="0">
                <a:latin typeface="Times New Roman" panose="02020603050405020304" pitchFamily="18" charset="0"/>
              </a:rPr>
              <a:t>3</a:t>
            </a:r>
            <a:r>
              <a:rPr lang="en-US" dirty="0">
                <a:latin typeface="Times New Roman" panose="02020603050405020304" pitchFamily="18" charset="0"/>
              </a:rPr>
              <a:t>)</a:t>
            </a:r>
          </a:p>
          <a:p>
            <a:pPr marL="400050" lvl="1" indent="0">
              <a:buNone/>
            </a:pPr>
            <a:r>
              <a:rPr lang="en-US" dirty="0"/>
              <a:t>      with </a:t>
            </a:r>
            <a:r>
              <a:rPr lang="en-US" i="1" dirty="0">
                <a:latin typeface="Times New Roman" panose="02020603050405020304" pitchFamily="18" charset="0"/>
              </a:rPr>
              <a:t>x</a:t>
            </a:r>
            <a:r>
              <a:rPr lang="en-US" baseline="-25000" dirty="0">
                <a:latin typeface="Times New Roman" panose="02020603050405020304" pitchFamily="18" charset="0"/>
              </a:rPr>
              <a:t>1</a:t>
            </a:r>
            <a:r>
              <a:rPr lang="en-US" dirty="0">
                <a:latin typeface="Times New Roman" panose="02020603050405020304" pitchFamily="18" charset="0"/>
              </a:rPr>
              <a:t> &lt; </a:t>
            </a:r>
            <a:r>
              <a:rPr lang="en-US" i="1" dirty="0">
                <a:latin typeface="Times New Roman" panose="02020603050405020304" pitchFamily="18" charset="0"/>
              </a:rPr>
              <a:t>x</a:t>
            </a:r>
            <a:r>
              <a:rPr lang="en-US" baseline="-25000" dirty="0">
                <a:latin typeface="Times New Roman" panose="02020603050405020304" pitchFamily="18" charset="0"/>
              </a:rPr>
              <a:t>2</a:t>
            </a:r>
            <a:r>
              <a:rPr lang="en-US" i="1" dirty="0">
                <a:latin typeface="Times New Roman" panose="02020603050405020304" pitchFamily="18" charset="0"/>
              </a:rPr>
              <a:t> &lt; x</a:t>
            </a:r>
            <a:r>
              <a:rPr lang="en-US" baseline="-25000" dirty="0">
                <a:latin typeface="Times New Roman" panose="02020603050405020304" pitchFamily="18" charset="0"/>
              </a:rPr>
              <a:t>3</a:t>
            </a:r>
            <a:endParaRPr lang="en-US" dirty="0"/>
          </a:p>
          <a:p>
            <a:r>
              <a:rPr lang="en-US" dirty="0"/>
              <a:t>It makes more sense to interpolate the points</a:t>
            </a:r>
          </a:p>
          <a:p>
            <a:pPr marL="0" indent="0" algn="ctr">
              <a:buNone/>
            </a:pPr>
            <a:r>
              <a:rPr lang="en-US" dirty="0">
                <a:latin typeface="Times New Roman" panose="02020603050405020304" pitchFamily="18" charset="0"/>
              </a:rPr>
              <a:t>(</a:t>
            </a:r>
            <a:r>
              <a:rPr lang="en-US" i="1" dirty="0">
                <a:latin typeface="Times New Roman" panose="02020603050405020304" pitchFamily="18" charset="0"/>
              </a:rPr>
              <a:t>x</a:t>
            </a:r>
            <a:r>
              <a:rPr lang="en-US" baseline="-25000" dirty="0">
                <a:latin typeface="Times New Roman" panose="02020603050405020304" pitchFamily="18" charset="0"/>
              </a:rPr>
              <a:t>1</a:t>
            </a:r>
            <a:r>
              <a:rPr lang="en-US" dirty="0">
                <a:latin typeface="Times New Roman" panose="02020603050405020304" pitchFamily="18" charset="0"/>
              </a:rPr>
              <a:t> – </a:t>
            </a:r>
            <a:r>
              <a:rPr lang="en-US" i="1" dirty="0">
                <a:latin typeface="Times New Roman" panose="02020603050405020304" pitchFamily="18" charset="0"/>
              </a:rPr>
              <a:t>x</a:t>
            </a:r>
            <a:r>
              <a:rPr lang="en-US" baseline="-25000" dirty="0">
                <a:latin typeface="Times New Roman" panose="02020603050405020304" pitchFamily="18" charset="0"/>
              </a:rPr>
              <a:t>2</a:t>
            </a:r>
            <a:r>
              <a:rPr lang="en-US" dirty="0">
                <a:latin typeface="Times New Roman" panose="02020603050405020304" pitchFamily="18" charset="0"/>
              </a:rPr>
              <a:t>, </a:t>
            </a:r>
            <a:r>
              <a:rPr lang="en-US" i="1" dirty="0">
                <a:latin typeface="Times New Roman" panose="02020603050405020304" pitchFamily="18" charset="0"/>
              </a:rPr>
              <a:t>y</a:t>
            </a:r>
            <a:r>
              <a:rPr lang="en-US" baseline="-25000" dirty="0">
                <a:latin typeface="Times New Roman" panose="02020603050405020304" pitchFamily="18" charset="0"/>
              </a:rPr>
              <a:t>1</a:t>
            </a:r>
            <a:r>
              <a:rPr lang="en-US" dirty="0">
                <a:latin typeface="Times New Roman" panose="02020603050405020304" pitchFamily="18" charset="0"/>
              </a:rPr>
              <a:t>), (0, </a:t>
            </a:r>
            <a:r>
              <a:rPr lang="en-US" i="1" dirty="0">
                <a:latin typeface="Times New Roman" panose="02020603050405020304" pitchFamily="18" charset="0"/>
              </a:rPr>
              <a:t>y</a:t>
            </a:r>
            <a:r>
              <a:rPr lang="en-US" baseline="-25000" dirty="0">
                <a:latin typeface="Times New Roman" panose="02020603050405020304" pitchFamily="18" charset="0"/>
              </a:rPr>
              <a:t>2</a:t>
            </a:r>
            <a:r>
              <a:rPr lang="en-US" dirty="0">
                <a:latin typeface="Times New Roman" panose="02020603050405020304" pitchFamily="18" charset="0"/>
              </a:rPr>
              <a:t>), (</a:t>
            </a:r>
            <a:r>
              <a:rPr lang="en-US" i="1" dirty="0">
                <a:latin typeface="Times New Roman" panose="02020603050405020304" pitchFamily="18" charset="0"/>
              </a:rPr>
              <a:t>x</a:t>
            </a:r>
            <a:r>
              <a:rPr lang="en-US" baseline="-25000" dirty="0">
                <a:latin typeface="Times New Roman" panose="02020603050405020304" pitchFamily="18" charset="0"/>
              </a:rPr>
              <a:t>3</a:t>
            </a:r>
            <a:r>
              <a:rPr lang="en-US" dirty="0">
                <a:latin typeface="Times New Roman" panose="02020603050405020304" pitchFamily="18" charset="0"/>
              </a:rPr>
              <a:t> – </a:t>
            </a:r>
            <a:r>
              <a:rPr lang="en-US" i="1" dirty="0">
                <a:latin typeface="Times New Roman" panose="02020603050405020304" pitchFamily="18" charset="0"/>
              </a:rPr>
              <a:t>x</a:t>
            </a:r>
            <a:r>
              <a:rPr lang="en-US" baseline="-25000" dirty="0">
                <a:latin typeface="Times New Roman" panose="02020603050405020304" pitchFamily="18" charset="0"/>
              </a:rPr>
              <a:t>2</a:t>
            </a:r>
            <a:r>
              <a:rPr lang="en-US" dirty="0">
                <a:latin typeface="Times New Roman" panose="02020603050405020304" pitchFamily="18" charset="0"/>
              </a:rPr>
              <a:t>, </a:t>
            </a:r>
            <a:r>
              <a:rPr lang="en-US" i="1" dirty="0">
                <a:latin typeface="Times New Roman" panose="02020603050405020304" pitchFamily="18" charset="0"/>
              </a:rPr>
              <a:t>y</a:t>
            </a:r>
            <a:r>
              <a:rPr lang="en-US" baseline="-25000" dirty="0">
                <a:latin typeface="Times New Roman" panose="02020603050405020304" pitchFamily="18" charset="0"/>
              </a:rPr>
              <a:t>3</a:t>
            </a:r>
            <a:r>
              <a:rPr lang="en-US" dirty="0">
                <a:latin typeface="Times New Roman" panose="02020603050405020304" pitchFamily="18" charset="0"/>
              </a:rPr>
              <a:t>)</a:t>
            </a:r>
            <a:endParaRPr lang="en-US" dirty="0"/>
          </a:p>
          <a:p>
            <a:r>
              <a:rPr lang="en-US" dirty="0"/>
              <a:t>If we wanted to evaluate the interpolating polynomial at </a:t>
            </a:r>
            <a:r>
              <a:rPr lang="en-US" i="1" dirty="0">
                <a:latin typeface="Times New Roman" panose="02020603050405020304" pitchFamily="18" charset="0"/>
              </a:rPr>
              <a:t>x</a:t>
            </a:r>
            <a:r>
              <a:rPr lang="en-US" dirty="0">
                <a:latin typeface="Times New Roman" panose="02020603050405020304" pitchFamily="18" charset="0"/>
              </a:rPr>
              <a:t>,</a:t>
            </a:r>
          </a:p>
          <a:p>
            <a:pPr marL="0" indent="0">
              <a:buNone/>
            </a:pPr>
            <a:r>
              <a:rPr lang="en-US" dirty="0">
                <a:latin typeface="Times New Roman" panose="02020603050405020304" pitchFamily="18" charset="0"/>
              </a:rPr>
              <a:t>	</a:t>
            </a:r>
            <a:r>
              <a:rPr lang="en-US" dirty="0"/>
              <a:t>we would evaluate the new polynomial at </a:t>
            </a:r>
            <a:r>
              <a:rPr lang="en-US" i="1" dirty="0">
                <a:latin typeface="Times New Roman" panose="02020603050405020304" pitchFamily="18" charset="0"/>
              </a:rPr>
              <a:t>x</a:t>
            </a:r>
            <a:r>
              <a:rPr lang="en-US" dirty="0">
                <a:latin typeface="Times New Roman" panose="02020603050405020304" pitchFamily="18" charset="0"/>
              </a:rPr>
              <a:t> – </a:t>
            </a:r>
            <a:r>
              <a:rPr lang="en-US" i="1" dirty="0">
                <a:latin typeface="Times New Roman" panose="02020603050405020304" pitchFamily="18" charset="0"/>
              </a:rPr>
              <a:t>x</a:t>
            </a:r>
            <a:r>
              <a:rPr lang="en-US" baseline="-25000" dirty="0">
                <a:latin typeface="Times New Roman" panose="02020603050405020304" pitchFamily="18" charset="0"/>
              </a:rPr>
              <a:t>2</a:t>
            </a:r>
            <a:endParaRPr lang="en-US" dirty="0">
              <a:latin typeface="Times New Roman" panose="02020603050405020304" pitchFamily="18" charset="0"/>
            </a:endParaRPr>
          </a:p>
          <a:p>
            <a:r>
              <a:rPr lang="en-US" dirty="0"/>
              <a:t>The </a:t>
            </a:r>
            <a:r>
              <a:rPr lang="en-US" dirty="0" err="1"/>
              <a:t>Vandermonde</a:t>
            </a:r>
            <a:r>
              <a:rPr lang="en-US" dirty="0"/>
              <a:t> matrices are </a:t>
            </a:r>
          </a:p>
        </p:txBody>
      </p:sp>
      <p:sp>
        <p:nvSpPr>
          <p:cNvPr id="4" name="Footer Placeholder 3">
            <a:extLst>
              <a:ext uri="{FF2B5EF4-FFF2-40B4-BE49-F238E27FC236}">
                <a16:creationId xmlns:a16="http://schemas.microsoft.com/office/drawing/2014/main" id="{0D2B61E2-9E18-40C4-BCF3-7BA247663CE5}"/>
              </a:ext>
            </a:extLst>
          </p:cNvPr>
          <p:cNvSpPr>
            <a:spLocks noGrp="1"/>
          </p:cNvSpPr>
          <p:nvPr>
            <p:ph type="ftr" sz="quarter" idx="11"/>
          </p:nvPr>
        </p:nvSpPr>
        <p:spPr/>
        <p:txBody>
          <a:bodyPr/>
          <a:lstStyle/>
          <a:p>
            <a:r>
              <a:rPr lang="en-US"/>
              <a:t>Interpolation</a:t>
            </a:r>
            <a:endParaRPr lang="en-CA" dirty="0"/>
          </a:p>
        </p:txBody>
      </p:sp>
      <p:sp>
        <p:nvSpPr>
          <p:cNvPr id="5" name="Slide Number Placeholder 4">
            <a:extLst>
              <a:ext uri="{FF2B5EF4-FFF2-40B4-BE49-F238E27FC236}">
                <a16:creationId xmlns:a16="http://schemas.microsoft.com/office/drawing/2014/main" id="{3AFA1081-11A4-4569-9B19-F0EC0F701ADC}"/>
              </a:ext>
            </a:extLst>
          </p:cNvPr>
          <p:cNvSpPr>
            <a:spLocks noGrp="1"/>
          </p:cNvSpPr>
          <p:nvPr>
            <p:ph type="sldNum" sz="quarter" idx="12"/>
          </p:nvPr>
        </p:nvSpPr>
        <p:spPr/>
        <p:txBody>
          <a:bodyPr/>
          <a:lstStyle/>
          <a:p>
            <a:fld id="{42EF6DC8-DA9C-4533-8A40-BB00A2545AF8}" type="slidenum">
              <a:rPr lang="en-CA" smtClean="0"/>
              <a:pPr/>
              <a:t>19</a:t>
            </a:fld>
            <a:endParaRPr lang="en-CA"/>
          </a:p>
        </p:txBody>
      </p:sp>
      <p:graphicFrame>
        <p:nvGraphicFramePr>
          <p:cNvPr id="7" name="Object 6">
            <a:extLst>
              <a:ext uri="{FF2B5EF4-FFF2-40B4-BE49-F238E27FC236}">
                <a16:creationId xmlns:a16="http://schemas.microsoft.com/office/drawing/2014/main" id="{99D1482A-9483-4AAC-BB0D-C9B99C2E6D12}"/>
              </a:ext>
            </a:extLst>
          </p:cNvPr>
          <p:cNvGraphicFramePr>
            <a:graphicFrameLocks noChangeAspect="1"/>
          </p:cNvGraphicFramePr>
          <p:nvPr>
            <p:extLst>
              <p:ext uri="{D42A27DB-BD31-4B8C-83A1-F6EECF244321}">
                <p14:modId xmlns:p14="http://schemas.microsoft.com/office/powerpoint/2010/main" val="392749079"/>
              </p:ext>
            </p:extLst>
          </p:nvPr>
        </p:nvGraphicFramePr>
        <p:xfrm>
          <a:off x="2282126" y="5157787"/>
          <a:ext cx="1527175" cy="1395412"/>
        </p:xfrm>
        <a:graphic>
          <a:graphicData uri="http://schemas.openxmlformats.org/presentationml/2006/ole">
            <mc:AlternateContent xmlns:mc="http://schemas.openxmlformats.org/markup-compatibility/2006">
              <mc:Choice xmlns:v="urn:schemas-microsoft-com:vml" Requires="v">
                <p:oleObj name="Equation" r:id="rId3" imgW="685800" imgH="622080" progId="Equation.DSMT4">
                  <p:embed/>
                </p:oleObj>
              </mc:Choice>
              <mc:Fallback>
                <p:oleObj name="Equation" r:id="rId3" imgW="685800" imgH="622080" progId="Equation.DSMT4">
                  <p:embed/>
                  <p:pic>
                    <p:nvPicPr>
                      <p:cNvPr id="7" name="Object 6">
                        <a:extLst>
                          <a:ext uri="{FF2B5EF4-FFF2-40B4-BE49-F238E27FC236}">
                            <a16:creationId xmlns:a16="http://schemas.microsoft.com/office/drawing/2014/main" id="{99D1482A-9483-4AAC-BB0D-C9B99C2E6D12}"/>
                          </a:ext>
                        </a:extLst>
                      </p:cNvPr>
                      <p:cNvPicPr/>
                      <p:nvPr/>
                    </p:nvPicPr>
                    <p:blipFill>
                      <a:blip r:embed="rId4"/>
                      <a:stretch>
                        <a:fillRect/>
                      </a:stretch>
                    </p:blipFill>
                    <p:spPr>
                      <a:xfrm>
                        <a:off x="2282126" y="5157787"/>
                        <a:ext cx="1527175" cy="1395412"/>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0CFA4836-F132-4F0D-A409-27FDF7B6EF9C}"/>
              </a:ext>
            </a:extLst>
          </p:cNvPr>
          <p:cNvGraphicFramePr>
            <a:graphicFrameLocks noChangeAspect="1"/>
          </p:cNvGraphicFramePr>
          <p:nvPr>
            <p:extLst>
              <p:ext uri="{D42A27DB-BD31-4B8C-83A1-F6EECF244321}">
                <p14:modId xmlns:p14="http://schemas.microsoft.com/office/powerpoint/2010/main" val="4069431655"/>
              </p:ext>
            </p:extLst>
          </p:nvPr>
        </p:nvGraphicFramePr>
        <p:xfrm>
          <a:off x="4266501" y="5073649"/>
          <a:ext cx="2828925" cy="1509713"/>
        </p:xfrm>
        <a:graphic>
          <a:graphicData uri="http://schemas.openxmlformats.org/presentationml/2006/ole">
            <mc:AlternateContent xmlns:mc="http://schemas.openxmlformats.org/markup-compatibility/2006">
              <mc:Choice xmlns:v="urn:schemas-microsoft-com:vml" Requires="v">
                <p:oleObj name="Equation" r:id="rId5" imgW="1269720" imgH="672840" progId="Equation.DSMT4">
                  <p:embed/>
                </p:oleObj>
              </mc:Choice>
              <mc:Fallback>
                <p:oleObj name="Equation" r:id="rId5" imgW="1269720" imgH="672840" progId="Equation.DSMT4">
                  <p:embed/>
                  <p:pic>
                    <p:nvPicPr>
                      <p:cNvPr id="9" name="Object 8">
                        <a:extLst>
                          <a:ext uri="{FF2B5EF4-FFF2-40B4-BE49-F238E27FC236}">
                            <a16:creationId xmlns:a16="http://schemas.microsoft.com/office/drawing/2014/main" id="{0CFA4836-F132-4F0D-A409-27FDF7B6EF9C}"/>
                          </a:ext>
                        </a:extLst>
                      </p:cNvPr>
                      <p:cNvPicPr/>
                      <p:nvPr/>
                    </p:nvPicPr>
                    <p:blipFill>
                      <a:blip r:embed="rId6"/>
                      <a:stretch>
                        <a:fillRect/>
                      </a:stretch>
                    </p:blipFill>
                    <p:spPr>
                      <a:xfrm>
                        <a:off x="4266501" y="5073649"/>
                        <a:ext cx="2828925" cy="1509713"/>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391076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a:t>In this topic, we will</a:t>
            </a:r>
          </a:p>
          <a:p>
            <a:pPr lvl="1"/>
            <a:r>
              <a:rPr lang="en-US" dirty="0"/>
              <a:t>See how to find interpolating linear and quadratic polynomials</a:t>
            </a:r>
          </a:p>
          <a:p>
            <a:pPr lvl="1"/>
            <a:r>
              <a:rPr lang="en-US" dirty="0"/>
              <a:t>Learn about the </a:t>
            </a:r>
            <a:r>
              <a:rPr lang="en-US" dirty="0" err="1"/>
              <a:t>Vandermonde</a:t>
            </a:r>
            <a:r>
              <a:rPr lang="en-US" dirty="0"/>
              <a:t> matrix and see how to interpolate </a:t>
            </a:r>
            <a:r>
              <a:rPr lang="en-US" i="1" dirty="0"/>
              <a:t>n</a:t>
            </a:r>
            <a:r>
              <a:rPr lang="en-US" dirty="0"/>
              <a:t> points with a polynomial of degree </a:t>
            </a:r>
            <a:r>
              <a:rPr lang="en-US" i="1" dirty="0">
                <a:latin typeface="Times New Roman" panose="02020603050405020304" pitchFamily="18" charset="0"/>
              </a:rPr>
              <a:t>n</a:t>
            </a:r>
            <a:r>
              <a:rPr lang="en-US" dirty="0">
                <a:latin typeface="Times New Roman" panose="02020603050405020304" pitchFamily="18" charset="0"/>
              </a:rPr>
              <a:t> – 1</a:t>
            </a:r>
          </a:p>
          <a:p>
            <a:pPr lvl="1"/>
            <a:r>
              <a:rPr lang="en-US" dirty="0"/>
              <a:t>Review why it is necessary to use partial pivoting when solving systems of linear equations</a:t>
            </a:r>
          </a:p>
          <a:p>
            <a:pPr lvl="1"/>
            <a:r>
              <a:rPr lang="en-US" dirty="0"/>
              <a:t>See how to decrease the error by shifting </a:t>
            </a:r>
            <a:r>
              <a:rPr lang="en-US" i="1" dirty="0"/>
              <a:t>x</a:t>
            </a:r>
            <a:r>
              <a:rPr lang="en-US" dirty="0"/>
              <a:t>-values before finding the interpolating polynomial</a:t>
            </a:r>
          </a:p>
          <a:p>
            <a:pPr lvl="1"/>
            <a:r>
              <a:rPr lang="en-US" dirty="0"/>
              <a:t>Look at implementations of functions for finding interpolating quadratic polynomials in both C++ and </a:t>
            </a:r>
            <a:r>
              <a:rPr lang="en-US" dirty="0" err="1"/>
              <a:t>M</a:t>
            </a:r>
            <a:r>
              <a:rPr lang="en-US" cap="small" dirty="0" err="1"/>
              <a:t>atlab</a:t>
            </a:r>
            <a:endParaRPr lang="en-US" cap="small" dirty="0"/>
          </a:p>
        </p:txBody>
      </p:sp>
      <p:sp>
        <p:nvSpPr>
          <p:cNvPr id="4" name="Footer Placeholder 3"/>
          <p:cNvSpPr>
            <a:spLocks noGrp="1"/>
          </p:cNvSpPr>
          <p:nvPr>
            <p:ph type="ftr" sz="quarter" idx="11"/>
          </p:nvPr>
        </p:nvSpPr>
        <p:spPr/>
        <p:txBody>
          <a:bodyPr/>
          <a:lstStyle/>
          <a:p>
            <a:r>
              <a:rPr lang="en-US"/>
              <a:t>Interpolation</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a:t>
            </a:fld>
            <a:endParaRPr lang="en-CA"/>
          </a:p>
        </p:txBody>
      </p:sp>
    </p:spTree>
    <p:extLst>
      <p:ext uri="{BB962C8B-B14F-4D97-AF65-F5344CB8AC3E}">
        <p14:creationId xmlns:p14="http://schemas.microsoft.com/office/powerpoint/2010/main" val="2835283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5EE39-6231-4A8F-B436-88C30958486F}"/>
              </a:ext>
            </a:extLst>
          </p:cNvPr>
          <p:cNvSpPr>
            <a:spLocks noGrp="1"/>
          </p:cNvSpPr>
          <p:nvPr>
            <p:ph type="title"/>
          </p:nvPr>
        </p:nvSpPr>
        <p:spPr/>
        <p:txBody>
          <a:bodyPr/>
          <a:lstStyle/>
          <a:p>
            <a:r>
              <a:rPr lang="en-US" dirty="0"/>
              <a:t>Shifting the </a:t>
            </a:r>
            <a:r>
              <a:rPr lang="en-US" i="1" dirty="0">
                <a:latin typeface="Times New Roman" panose="02020603050405020304" pitchFamily="18" charset="0"/>
              </a:rPr>
              <a:t>x</a:t>
            </a:r>
            <a:r>
              <a:rPr lang="en-US" dirty="0"/>
              <a:t>-values</a:t>
            </a:r>
          </a:p>
        </p:txBody>
      </p:sp>
      <p:sp>
        <p:nvSpPr>
          <p:cNvPr id="3" name="Content Placeholder 2">
            <a:extLst>
              <a:ext uri="{FF2B5EF4-FFF2-40B4-BE49-F238E27FC236}">
                <a16:creationId xmlns:a16="http://schemas.microsoft.com/office/drawing/2014/main" id="{E7F16372-3100-4F56-A4E7-7561330F150F}"/>
              </a:ext>
            </a:extLst>
          </p:cNvPr>
          <p:cNvSpPr>
            <a:spLocks noGrp="1"/>
          </p:cNvSpPr>
          <p:nvPr>
            <p:ph idx="1"/>
          </p:nvPr>
        </p:nvSpPr>
        <p:spPr/>
        <p:txBody>
          <a:bodyPr/>
          <a:lstStyle/>
          <a:p>
            <a:r>
              <a:rPr lang="en-US" dirty="0"/>
              <a:t>At this point, we are solving:</a:t>
            </a:r>
          </a:p>
          <a:p>
            <a:endParaRPr lang="en-US" dirty="0"/>
          </a:p>
          <a:p>
            <a:endParaRPr lang="en-US" dirty="0"/>
          </a:p>
          <a:p>
            <a:endParaRPr lang="en-US" dirty="0"/>
          </a:p>
          <a:p>
            <a:endParaRPr lang="en-US" dirty="0"/>
          </a:p>
          <a:p>
            <a:r>
              <a:rPr lang="en-US" dirty="0"/>
              <a:t>We may immediately deduce that </a:t>
            </a:r>
            <a:r>
              <a:rPr lang="en-US" i="1" dirty="0">
                <a:latin typeface="Times New Roman" panose="02020603050405020304" pitchFamily="18" charset="0"/>
              </a:rPr>
              <a:t>a</a:t>
            </a:r>
            <a:r>
              <a:rPr lang="en-US" baseline="-25000" dirty="0">
                <a:latin typeface="Times New Roman" panose="02020603050405020304" pitchFamily="18" charset="0"/>
              </a:rPr>
              <a:t>0</a:t>
            </a:r>
            <a:r>
              <a:rPr lang="en-US" dirty="0">
                <a:latin typeface="Times New Roman" panose="02020603050405020304" pitchFamily="18" charset="0"/>
              </a:rPr>
              <a:t> = </a:t>
            </a:r>
            <a:r>
              <a:rPr lang="en-US" i="1" dirty="0">
                <a:latin typeface="Times New Roman" panose="02020603050405020304" pitchFamily="18" charset="0"/>
              </a:rPr>
              <a:t>y</a:t>
            </a:r>
            <a:r>
              <a:rPr lang="en-US" baseline="-25000" dirty="0">
                <a:latin typeface="Times New Roman" panose="02020603050405020304" pitchFamily="18" charset="0"/>
              </a:rPr>
              <a:t>2</a:t>
            </a:r>
            <a:r>
              <a:rPr lang="en-US" dirty="0"/>
              <a:t>,</a:t>
            </a:r>
          </a:p>
          <a:p>
            <a:pPr marL="0" indent="0">
              <a:buNone/>
            </a:pPr>
            <a:r>
              <a:rPr lang="en-US" dirty="0"/>
              <a:t>	so we are really only solving </a:t>
            </a:r>
          </a:p>
        </p:txBody>
      </p:sp>
      <p:sp>
        <p:nvSpPr>
          <p:cNvPr id="4" name="Footer Placeholder 3">
            <a:extLst>
              <a:ext uri="{FF2B5EF4-FFF2-40B4-BE49-F238E27FC236}">
                <a16:creationId xmlns:a16="http://schemas.microsoft.com/office/drawing/2014/main" id="{0D2B61E2-9E18-40C4-BCF3-7BA247663CE5}"/>
              </a:ext>
            </a:extLst>
          </p:cNvPr>
          <p:cNvSpPr>
            <a:spLocks noGrp="1"/>
          </p:cNvSpPr>
          <p:nvPr>
            <p:ph type="ftr" sz="quarter" idx="11"/>
          </p:nvPr>
        </p:nvSpPr>
        <p:spPr/>
        <p:txBody>
          <a:bodyPr/>
          <a:lstStyle/>
          <a:p>
            <a:r>
              <a:rPr lang="en-US"/>
              <a:t>Interpolation</a:t>
            </a:r>
            <a:endParaRPr lang="en-CA" dirty="0"/>
          </a:p>
        </p:txBody>
      </p:sp>
      <p:sp>
        <p:nvSpPr>
          <p:cNvPr id="5" name="Slide Number Placeholder 4">
            <a:extLst>
              <a:ext uri="{FF2B5EF4-FFF2-40B4-BE49-F238E27FC236}">
                <a16:creationId xmlns:a16="http://schemas.microsoft.com/office/drawing/2014/main" id="{3AFA1081-11A4-4569-9B19-F0EC0F701ADC}"/>
              </a:ext>
            </a:extLst>
          </p:cNvPr>
          <p:cNvSpPr>
            <a:spLocks noGrp="1"/>
          </p:cNvSpPr>
          <p:nvPr>
            <p:ph type="sldNum" sz="quarter" idx="12"/>
          </p:nvPr>
        </p:nvSpPr>
        <p:spPr/>
        <p:txBody>
          <a:bodyPr/>
          <a:lstStyle/>
          <a:p>
            <a:fld id="{42EF6DC8-DA9C-4533-8A40-BB00A2545AF8}" type="slidenum">
              <a:rPr lang="en-CA" smtClean="0"/>
              <a:pPr/>
              <a:t>20</a:t>
            </a:fld>
            <a:endParaRPr lang="en-CA"/>
          </a:p>
        </p:txBody>
      </p:sp>
      <p:graphicFrame>
        <p:nvGraphicFramePr>
          <p:cNvPr id="8" name="Object 7">
            <a:extLst>
              <a:ext uri="{FF2B5EF4-FFF2-40B4-BE49-F238E27FC236}">
                <a16:creationId xmlns:a16="http://schemas.microsoft.com/office/drawing/2014/main" id="{BA93653C-D802-4F90-A819-FC9A8ABB892F}"/>
              </a:ext>
            </a:extLst>
          </p:cNvPr>
          <p:cNvGraphicFramePr>
            <a:graphicFrameLocks noChangeAspect="1"/>
          </p:cNvGraphicFramePr>
          <p:nvPr>
            <p:extLst>
              <p:ext uri="{D42A27DB-BD31-4B8C-83A1-F6EECF244321}">
                <p14:modId xmlns:p14="http://schemas.microsoft.com/office/powerpoint/2010/main" val="2338203317"/>
              </p:ext>
            </p:extLst>
          </p:nvPr>
        </p:nvGraphicFramePr>
        <p:xfrm>
          <a:off x="2435225" y="2009775"/>
          <a:ext cx="4273550" cy="1509713"/>
        </p:xfrm>
        <a:graphic>
          <a:graphicData uri="http://schemas.openxmlformats.org/presentationml/2006/ole">
            <mc:AlternateContent xmlns:mc="http://schemas.openxmlformats.org/markup-compatibility/2006">
              <mc:Choice xmlns:v="urn:schemas-microsoft-com:vml" Requires="v">
                <p:oleObj name="Equation" r:id="rId3" imgW="1917360" imgH="672840" progId="Equation.DSMT4">
                  <p:embed/>
                </p:oleObj>
              </mc:Choice>
              <mc:Fallback>
                <p:oleObj name="Equation" r:id="rId3" imgW="1917360" imgH="672840" progId="Equation.DSMT4">
                  <p:embed/>
                  <p:pic>
                    <p:nvPicPr>
                      <p:cNvPr id="8" name="Object 7">
                        <a:extLst>
                          <a:ext uri="{FF2B5EF4-FFF2-40B4-BE49-F238E27FC236}">
                            <a16:creationId xmlns:a16="http://schemas.microsoft.com/office/drawing/2014/main" id="{BA93653C-D802-4F90-A819-FC9A8ABB892F}"/>
                          </a:ext>
                        </a:extLst>
                      </p:cNvPr>
                      <p:cNvPicPr/>
                      <p:nvPr/>
                    </p:nvPicPr>
                    <p:blipFill>
                      <a:blip r:embed="rId4"/>
                      <a:stretch>
                        <a:fillRect/>
                      </a:stretch>
                    </p:blipFill>
                    <p:spPr>
                      <a:xfrm>
                        <a:off x="2435225" y="2009775"/>
                        <a:ext cx="4273550" cy="1509713"/>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5B57575D-9471-4380-9824-9D95919A5DD5}"/>
              </a:ext>
            </a:extLst>
          </p:cNvPr>
          <p:cNvGraphicFramePr>
            <a:graphicFrameLocks noChangeAspect="1"/>
          </p:cNvGraphicFramePr>
          <p:nvPr>
            <p:extLst>
              <p:ext uri="{D42A27DB-BD31-4B8C-83A1-F6EECF244321}">
                <p14:modId xmlns:p14="http://schemas.microsoft.com/office/powerpoint/2010/main" val="3356468015"/>
              </p:ext>
            </p:extLst>
          </p:nvPr>
        </p:nvGraphicFramePr>
        <p:xfrm>
          <a:off x="2543394" y="4468448"/>
          <a:ext cx="4413250" cy="1111250"/>
        </p:xfrm>
        <a:graphic>
          <a:graphicData uri="http://schemas.openxmlformats.org/presentationml/2006/ole">
            <mc:AlternateContent xmlns:mc="http://schemas.openxmlformats.org/markup-compatibility/2006">
              <mc:Choice xmlns:v="urn:schemas-microsoft-com:vml" Requires="v">
                <p:oleObj name="Equation" r:id="rId5" imgW="1981080" imgH="495000" progId="Equation.DSMT4">
                  <p:embed/>
                </p:oleObj>
              </mc:Choice>
              <mc:Fallback>
                <p:oleObj name="Equation" r:id="rId5" imgW="1981080" imgH="495000" progId="Equation.DSMT4">
                  <p:embed/>
                  <p:pic>
                    <p:nvPicPr>
                      <p:cNvPr id="10" name="Object 9">
                        <a:extLst>
                          <a:ext uri="{FF2B5EF4-FFF2-40B4-BE49-F238E27FC236}">
                            <a16:creationId xmlns:a16="http://schemas.microsoft.com/office/drawing/2014/main" id="{5B57575D-9471-4380-9824-9D95919A5DD5}"/>
                          </a:ext>
                        </a:extLst>
                      </p:cNvPr>
                      <p:cNvPicPr/>
                      <p:nvPr/>
                    </p:nvPicPr>
                    <p:blipFill>
                      <a:blip r:embed="rId6"/>
                      <a:stretch>
                        <a:fillRect/>
                      </a:stretch>
                    </p:blipFill>
                    <p:spPr>
                      <a:xfrm>
                        <a:off x="2543394" y="4468448"/>
                        <a:ext cx="4413250" cy="1111250"/>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40632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5EE39-6231-4A8F-B436-88C30958486F}"/>
              </a:ext>
            </a:extLst>
          </p:cNvPr>
          <p:cNvSpPr>
            <a:spLocks noGrp="1"/>
          </p:cNvSpPr>
          <p:nvPr>
            <p:ph type="title"/>
          </p:nvPr>
        </p:nvSpPr>
        <p:spPr/>
        <p:txBody>
          <a:bodyPr/>
          <a:lstStyle/>
          <a:p>
            <a:r>
              <a:rPr lang="en-US" dirty="0"/>
              <a:t>Shifting the </a:t>
            </a:r>
            <a:r>
              <a:rPr lang="en-US" i="1" dirty="0">
                <a:latin typeface="Times New Roman" panose="02020603050405020304" pitchFamily="18" charset="0"/>
              </a:rPr>
              <a:t>x</a:t>
            </a:r>
            <a:r>
              <a:rPr lang="en-US" dirty="0"/>
              <a:t>-values</a:t>
            </a:r>
          </a:p>
        </p:txBody>
      </p:sp>
      <p:sp>
        <p:nvSpPr>
          <p:cNvPr id="3" name="Content Placeholder 2">
            <a:extLst>
              <a:ext uri="{FF2B5EF4-FFF2-40B4-BE49-F238E27FC236}">
                <a16:creationId xmlns:a16="http://schemas.microsoft.com/office/drawing/2014/main" id="{E7F16372-3100-4F56-A4E7-7561330F150F}"/>
              </a:ext>
            </a:extLst>
          </p:cNvPr>
          <p:cNvSpPr>
            <a:spLocks noGrp="1"/>
          </p:cNvSpPr>
          <p:nvPr>
            <p:ph idx="1"/>
          </p:nvPr>
        </p:nvSpPr>
        <p:spPr>
          <a:xfrm>
            <a:off x="457200" y="1600200"/>
            <a:ext cx="8229600" cy="5403915"/>
          </a:xfrm>
        </p:spPr>
        <p:txBody>
          <a:bodyPr>
            <a:normAutofit/>
          </a:bodyPr>
          <a:lstStyle/>
          <a:p>
            <a:r>
              <a:rPr lang="en-US" dirty="0"/>
              <a:t>Therefore, suppose we are finding the interpolating quadratic of</a:t>
            </a:r>
          </a:p>
          <a:p>
            <a:pPr marL="0" indent="0" algn="ctr">
              <a:buNone/>
            </a:pPr>
            <a:r>
              <a:rPr lang="en-US" dirty="0">
                <a:latin typeface="Times New Roman" panose="02020603050405020304" pitchFamily="18" charset="0"/>
              </a:rPr>
              <a:t>(</a:t>
            </a:r>
            <a:r>
              <a:rPr lang="en-US" i="1" dirty="0">
                <a:latin typeface="Times New Roman" panose="02020603050405020304" pitchFamily="18" charset="0"/>
              </a:rPr>
              <a:t>x</a:t>
            </a:r>
            <a:r>
              <a:rPr lang="en-US" baseline="-25000" dirty="0">
                <a:latin typeface="Times New Roman" panose="02020603050405020304" pitchFamily="18" charset="0"/>
              </a:rPr>
              <a:t>1</a:t>
            </a:r>
            <a:r>
              <a:rPr lang="en-US" dirty="0">
                <a:latin typeface="Times New Roman" panose="02020603050405020304" pitchFamily="18" charset="0"/>
              </a:rPr>
              <a:t>, </a:t>
            </a:r>
            <a:r>
              <a:rPr lang="en-US" i="1" dirty="0">
                <a:latin typeface="Times New Roman" panose="02020603050405020304" pitchFamily="18" charset="0"/>
              </a:rPr>
              <a:t>y</a:t>
            </a:r>
            <a:r>
              <a:rPr lang="en-US" baseline="-25000" dirty="0">
                <a:latin typeface="Times New Roman" panose="02020603050405020304" pitchFamily="18" charset="0"/>
              </a:rPr>
              <a:t>1</a:t>
            </a:r>
            <a:r>
              <a:rPr lang="en-US" dirty="0">
                <a:latin typeface="Times New Roman" panose="02020603050405020304" pitchFamily="18" charset="0"/>
              </a:rPr>
              <a:t>), (</a:t>
            </a:r>
            <a:r>
              <a:rPr lang="en-US" i="1" dirty="0">
                <a:latin typeface="Times New Roman" panose="02020603050405020304" pitchFamily="18" charset="0"/>
              </a:rPr>
              <a:t>x</a:t>
            </a:r>
            <a:r>
              <a:rPr lang="en-US" baseline="-25000" dirty="0">
                <a:latin typeface="Times New Roman" panose="02020603050405020304" pitchFamily="18" charset="0"/>
              </a:rPr>
              <a:t>2</a:t>
            </a:r>
            <a:r>
              <a:rPr lang="en-US" dirty="0">
                <a:latin typeface="Times New Roman" panose="02020603050405020304" pitchFamily="18" charset="0"/>
              </a:rPr>
              <a:t>, </a:t>
            </a:r>
            <a:r>
              <a:rPr lang="en-US" i="1" dirty="0">
                <a:latin typeface="Times New Roman" panose="02020603050405020304" pitchFamily="18" charset="0"/>
              </a:rPr>
              <a:t>y</a:t>
            </a:r>
            <a:r>
              <a:rPr lang="en-US" baseline="-25000" dirty="0">
                <a:latin typeface="Times New Roman" panose="02020603050405020304" pitchFamily="18" charset="0"/>
              </a:rPr>
              <a:t>2</a:t>
            </a:r>
            <a:r>
              <a:rPr lang="en-US" dirty="0">
                <a:latin typeface="Times New Roman" panose="02020603050405020304" pitchFamily="18" charset="0"/>
              </a:rPr>
              <a:t>), (</a:t>
            </a:r>
            <a:r>
              <a:rPr lang="en-US" i="1" dirty="0">
                <a:latin typeface="Times New Roman" panose="02020603050405020304" pitchFamily="18" charset="0"/>
              </a:rPr>
              <a:t>x</a:t>
            </a:r>
            <a:r>
              <a:rPr lang="en-US" baseline="-25000" dirty="0">
                <a:latin typeface="Times New Roman" panose="02020603050405020304" pitchFamily="18" charset="0"/>
              </a:rPr>
              <a:t>3</a:t>
            </a:r>
            <a:r>
              <a:rPr lang="en-US" dirty="0">
                <a:latin typeface="Times New Roman" panose="02020603050405020304" pitchFamily="18" charset="0"/>
              </a:rPr>
              <a:t>, </a:t>
            </a:r>
            <a:r>
              <a:rPr lang="en-US" i="1" dirty="0">
                <a:latin typeface="Times New Roman" panose="02020603050405020304" pitchFamily="18" charset="0"/>
              </a:rPr>
              <a:t>y</a:t>
            </a:r>
            <a:r>
              <a:rPr lang="en-US" baseline="-25000" dirty="0">
                <a:latin typeface="Times New Roman" panose="02020603050405020304" pitchFamily="18" charset="0"/>
              </a:rPr>
              <a:t>3</a:t>
            </a:r>
            <a:r>
              <a:rPr lang="en-US" dirty="0">
                <a:latin typeface="Times New Roman" panose="02020603050405020304" pitchFamily="18" charset="0"/>
              </a:rPr>
              <a:t>)</a:t>
            </a:r>
          </a:p>
          <a:p>
            <a:r>
              <a:rPr lang="en-US" dirty="0"/>
              <a:t>Find the interpolating quadratic of </a:t>
            </a:r>
          </a:p>
          <a:p>
            <a:pPr marL="0" indent="0" algn="ctr">
              <a:buNone/>
            </a:pPr>
            <a:r>
              <a:rPr lang="en-US" dirty="0">
                <a:latin typeface="Times New Roman" panose="02020603050405020304" pitchFamily="18" charset="0"/>
              </a:rPr>
              <a:t>(</a:t>
            </a:r>
            <a:r>
              <a:rPr lang="en-US" i="1" dirty="0">
                <a:latin typeface="Times New Roman" panose="02020603050405020304" pitchFamily="18" charset="0"/>
              </a:rPr>
              <a:t>x</a:t>
            </a:r>
            <a:r>
              <a:rPr lang="en-US" baseline="-25000" dirty="0">
                <a:latin typeface="Times New Roman" panose="02020603050405020304" pitchFamily="18" charset="0"/>
              </a:rPr>
              <a:t>1</a:t>
            </a:r>
            <a:r>
              <a:rPr lang="en-US" dirty="0">
                <a:latin typeface="Times New Roman" panose="02020603050405020304" pitchFamily="18" charset="0"/>
              </a:rPr>
              <a:t> – </a:t>
            </a:r>
            <a:r>
              <a:rPr lang="en-US" i="1" dirty="0">
                <a:latin typeface="Times New Roman" panose="02020603050405020304" pitchFamily="18" charset="0"/>
              </a:rPr>
              <a:t>x</a:t>
            </a:r>
            <a:r>
              <a:rPr lang="en-US" baseline="-25000" dirty="0">
                <a:latin typeface="Times New Roman" panose="02020603050405020304" pitchFamily="18" charset="0"/>
              </a:rPr>
              <a:t>2</a:t>
            </a:r>
            <a:r>
              <a:rPr lang="en-US" dirty="0">
                <a:latin typeface="Times New Roman" panose="02020603050405020304" pitchFamily="18" charset="0"/>
              </a:rPr>
              <a:t>, </a:t>
            </a:r>
            <a:r>
              <a:rPr lang="en-US" i="1" dirty="0">
                <a:latin typeface="Times New Roman" panose="02020603050405020304" pitchFamily="18" charset="0"/>
              </a:rPr>
              <a:t>y</a:t>
            </a:r>
            <a:r>
              <a:rPr lang="en-US" baseline="-25000" dirty="0">
                <a:latin typeface="Times New Roman" panose="02020603050405020304" pitchFamily="18" charset="0"/>
              </a:rPr>
              <a:t>1</a:t>
            </a:r>
            <a:r>
              <a:rPr lang="en-US" dirty="0">
                <a:latin typeface="Times New Roman" panose="02020603050405020304" pitchFamily="18" charset="0"/>
              </a:rPr>
              <a:t>), (0, </a:t>
            </a:r>
            <a:r>
              <a:rPr lang="en-US" i="1" dirty="0">
                <a:latin typeface="Times New Roman" panose="02020603050405020304" pitchFamily="18" charset="0"/>
              </a:rPr>
              <a:t>y</a:t>
            </a:r>
            <a:r>
              <a:rPr lang="en-US" baseline="-25000" dirty="0">
                <a:latin typeface="Times New Roman" panose="02020603050405020304" pitchFamily="18" charset="0"/>
              </a:rPr>
              <a:t>2</a:t>
            </a:r>
            <a:r>
              <a:rPr lang="en-US" dirty="0">
                <a:latin typeface="Times New Roman" panose="02020603050405020304" pitchFamily="18" charset="0"/>
              </a:rPr>
              <a:t>), (</a:t>
            </a:r>
            <a:r>
              <a:rPr lang="en-US" i="1" dirty="0">
                <a:latin typeface="Times New Roman" panose="02020603050405020304" pitchFamily="18" charset="0"/>
              </a:rPr>
              <a:t>x</a:t>
            </a:r>
            <a:r>
              <a:rPr lang="en-US" baseline="-25000" dirty="0">
                <a:latin typeface="Times New Roman" panose="02020603050405020304" pitchFamily="18" charset="0"/>
              </a:rPr>
              <a:t>3</a:t>
            </a:r>
            <a:r>
              <a:rPr lang="en-US" dirty="0">
                <a:latin typeface="Times New Roman" panose="02020603050405020304" pitchFamily="18" charset="0"/>
              </a:rPr>
              <a:t> – </a:t>
            </a:r>
            <a:r>
              <a:rPr lang="en-US" i="1" dirty="0">
                <a:latin typeface="Times New Roman" panose="02020603050405020304" pitchFamily="18" charset="0"/>
              </a:rPr>
              <a:t>x</a:t>
            </a:r>
            <a:r>
              <a:rPr lang="en-US" baseline="-25000" dirty="0">
                <a:latin typeface="Times New Roman" panose="02020603050405020304" pitchFamily="18" charset="0"/>
              </a:rPr>
              <a:t>2</a:t>
            </a:r>
            <a:r>
              <a:rPr lang="en-US" dirty="0">
                <a:latin typeface="Times New Roman" panose="02020603050405020304" pitchFamily="18" charset="0"/>
              </a:rPr>
              <a:t>, </a:t>
            </a:r>
            <a:r>
              <a:rPr lang="en-US" i="1" dirty="0">
                <a:latin typeface="Times New Roman" panose="02020603050405020304" pitchFamily="18" charset="0"/>
              </a:rPr>
              <a:t>y</a:t>
            </a:r>
            <a:r>
              <a:rPr lang="en-US" baseline="-25000" dirty="0">
                <a:latin typeface="Times New Roman" panose="02020603050405020304" pitchFamily="18" charset="0"/>
              </a:rPr>
              <a:t>3</a:t>
            </a:r>
            <a:r>
              <a:rPr lang="en-US" dirty="0">
                <a:latin typeface="Times New Roman" panose="02020603050405020304" pitchFamily="18" charset="0"/>
              </a:rPr>
              <a:t>)</a:t>
            </a:r>
          </a:p>
          <a:p>
            <a:pPr lvl="1"/>
            <a:r>
              <a:rPr lang="en-US" dirty="0"/>
              <a:t>This requires us to find the interpolating polynomial</a:t>
            </a:r>
          </a:p>
          <a:p>
            <a:pPr marL="0" indent="0" algn="ctr">
              <a:buNone/>
            </a:pPr>
            <a:r>
              <a:rPr lang="en-US" i="1" dirty="0">
                <a:latin typeface="Times New Roman" panose="02020603050405020304" pitchFamily="18" charset="0"/>
              </a:rPr>
              <a:t>p</a:t>
            </a:r>
            <a:r>
              <a:rPr lang="en-US" dirty="0">
                <a:latin typeface="Times New Roman" panose="02020603050405020304" pitchFamily="18" charset="0"/>
              </a:rPr>
              <a:t>(</a:t>
            </a:r>
            <a:r>
              <a:rPr lang="en-US" i="1" dirty="0">
                <a:latin typeface="Times New Roman" panose="02020603050405020304" pitchFamily="18" charset="0"/>
              </a:rPr>
              <a:t>x</a:t>
            </a:r>
            <a:r>
              <a:rPr lang="en-US" dirty="0">
                <a:latin typeface="Times New Roman" panose="02020603050405020304" pitchFamily="18" charset="0"/>
              </a:rPr>
              <a:t>) = </a:t>
            </a:r>
            <a:r>
              <a:rPr lang="en-US" i="1" dirty="0">
                <a:latin typeface="Times New Roman" panose="02020603050405020304" pitchFamily="18" charset="0"/>
              </a:rPr>
              <a:t>a</a:t>
            </a:r>
            <a:r>
              <a:rPr lang="en-US" baseline="-25000" dirty="0">
                <a:latin typeface="Times New Roman" panose="02020603050405020304" pitchFamily="18" charset="0"/>
              </a:rPr>
              <a:t>2 </a:t>
            </a:r>
            <a:r>
              <a:rPr lang="en-US" i="1" dirty="0">
                <a:latin typeface="Times New Roman" panose="02020603050405020304" pitchFamily="18" charset="0"/>
              </a:rPr>
              <a:t>x</a:t>
            </a:r>
            <a:r>
              <a:rPr lang="en-US" baseline="30000" dirty="0">
                <a:latin typeface="Times New Roman" panose="02020603050405020304" pitchFamily="18" charset="0"/>
              </a:rPr>
              <a:t>2</a:t>
            </a:r>
            <a:r>
              <a:rPr lang="en-US" dirty="0">
                <a:latin typeface="Times New Roman" panose="02020603050405020304" pitchFamily="18" charset="0"/>
              </a:rPr>
              <a:t> + </a:t>
            </a:r>
            <a:r>
              <a:rPr lang="en-US" i="1" dirty="0">
                <a:latin typeface="Times New Roman" panose="02020603050405020304" pitchFamily="18" charset="0"/>
              </a:rPr>
              <a:t>a</a:t>
            </a:r>
            <a:r>
              <a:rPr lang="en-US" baseline="-25000" dirty="0">
                <a:latin typeface="Times New Roman" panose="02020603050405020304" pitchFamily="18" charset="0"/>
              </a:rPr>
              <a:t>1 </a:t>
            </a:r>
            <a:r>
              <a:rPr lang="en-US" i="1" dirty="0">
                <a:latin typeface="Times New Roman" panose="02020603050405020304" pitchFamily="18" charset="0"/>
              </a:rPr>
              <a:t>x</a:t>
            </a:r>
            <a:r>
              <a:rPr lang="en-US" dirty="0">
                <a:latin typeface="Times New Roman" panose="02020603050405020304" pitchFamily="18" charset="0"/>
              </a:rPr>
              <a:t> + </a:t>
            </a:r>
            <a:r>
              <a:rPr lang="en-US" i="1" dirty="0">
                <a:latin typeface="Times New Roman" panose="02020603050405020304" pitchFamily="18" charset="0"/>
              </a:rPr>
              <a:t>y</a:t>
            </a:r>
            <a:r>
              <a:rPr lang="en-US" baseline="-25000" dirty="0">
                <a:latin typeface="Times New Roman" panose="02020603050405020304" pitchFamily="18" charset="0"/>
              </a:rPr>
              <a:t>2</a:t>
            </a:r>
            <a:endParaRPr lang="en-US" i="1" dirty="0"/>
          </a:p>
          <a:p>
            <a:pPr lvl="1"/>
            <a:r>
              <a:rPr lang="en-US" dirty="0"/>
              <a:t>This requires us to solve:</a:t>
            </a:r>
          </a:p>
          <a:p>
            <a:endParaRPr lang="en-US" dirty="0">
              <a:latin typeface="Times New Roman" panose="02020603050405020304" pitchFamily="18" charset="0"/>
            </a:endParaRPr>
          </a:p>
          <a:p>
            <a:endParaRPr lang="en-US" dirty="0">
              <a:latin typeface="Times New Roman" panose="02020603050405020304" pitchFamily="18" charset="0"/>
            </a:endParaRPr>
          </a:p>
          <a:p>
            <a:endParaRPr lang="en-US" dirty="0">
              <a:latin typeface="Times New Roman" panose="02020603050405020304" pitchFamily="18" charset="0"/>
            </a:endParaRPr>
          </a:p>
          <a:p>
            <a:r>
              <a:rPr lang="en-US" dirty="0"/>
              <a:t>To evaluate the interpolating polynomial at </a:t>
            </a:r>
            <a:r>
              <a:rPr lang="en-US" i="1" dirty="0">
                <a:latin typeface="Times New Roman" panose="02020603050405020304" pitchFamily="18" charset="0"/>
              </a:rPr>
              <a:t>x</a:t>
            </a:r>
            <a:r>
              <a:rPr lang="en-US" baseline="-25000" dirty="0">
                <a:latin typeface="Times New Roman" panose="02020603050405020304" pitchFamily="18" charset="0"/>
              </a:rPr>
              <a:t>1</a:t>
            </a:r>
            <a:r>
              <a:rPr lang="en-US" dirty="0">
                <a:latin typeface="Times New Roman" panose="02020603050405020304" pitchFamily="18" charset="0"/>
              </a:rPr>
              <a:t> &lt; </a:t>
            </a:r>
            <a:r>
              <a:rPr lang="en-US" i="1" dirty="0">
                <a:latin typeface="Times New Roman" panose="02020603050405020304" pitchFamily="18" charset="0"/>
              </a:rPr>
              <a:t>x</a:t>
            </a:r>
            <a:r>
              <a:rPr lang="en-US" dirty="0">
                <a:latin typeface="Times New Roman" panose="02020603050405020304" pitchFamily="18" charset="0"/>
              </a:rPr>
              <a:t> &lt; </a:t>
            </a:r>
            <a:r>
              <a:rPr lang="en-US" i="1" dirty="0">
                <a:latin typeface="Times New Roman" panose="02020603050405020304" pitchFamily="18" charset="0"/>
              </a:rPr>
              <a:t>x</a:t>
            </a:r>
            <a:r>
              <a:rPr lang="en-US" baseline="-25000" dirty="0">
                <a:latin typeface="Times New Roman" panose="02020603050405020304" pitchFamily="18" charset="0"/>
              </a:rPr>
              <a:t>3</a:t>
            </a:r>
            <a:r>
              <a:rPr lang="en-US" dirty="0"/>
              <a:t>,</a:t>
            </a:r>
            <a:br>
              <a:rPr lang="en-US" dirty="0"/>
            </a:br>
            <a:r>
              <a:rPr lang="en-US" dirty="0"/>
              <a:t>we calculate</a:t>
            </a:r>
          </a:p>
          <a:p>
            <a:pPr marL="0" indent="0" algn="ctr">
              <a:buNone/>
            </a:pPr>
            <a:r>
              <a:rPr lang="en-US" i="1" dirty="0">
                <a:latin typeface="Times New Roman" panose="02020603050405020304" pitchFamily="18" charset="0"/>
              </a:rPr>
              <a:t>p</a:t>
            </a:r>
            <a:r>
              <a:rPr lang="en-US" dirty="0">
                <a:latin typeface="Times New Roman" panose="02020603050405020304" pitchFamily="18" charset="0"/>
              </a:rPr>
              <a:t>(</a:t>
            </a:r>
            <a:r>
              <a:rPr lang="en-US" i="1" dirty="0">
                <a:latin typeface="Times New Roman" panose="02020603050405020304" pitchFamily="18" charset="0"/>
              </a:rPr>
              <a:t>x </a:t>
            </a:r>
            <a:r>
              <a:rPr lang="en-US" dirty="0">
                <a:latin typeface="Times New Roman" panose="02020603050405020304" pitchFamily="18" charset="0"/>
              </a:rPr>
              <a:t>– </a:t>
            </a:r>
            <a:r>
              <a:rPr lang="en-US" i="1" dirty="0">
                <a:latin typeface="Times New Roman" panose="02020603050405020304" pitchFamily="18" charset="0"/>
              </a:rPr>
              <a:t>x</a:t>
            </a:r>
            <a:r>
              <a:rPr lang="en-US" baseline="-25000" dirty="0">
                <a:latin typeface="Times New Roman" panose="02020603050405020304" pitchFamily="18" charset="0"/>
              </a:rPr>
              <a:t>2</a:t>
            </a:r>
            <a:r>
              <a:rPr lang="en-US" dirty="0">
                <a:latin typeface="Times New Roman" panose="02020603050405020304" pitchFamily="18" charset="0"/>
              </a:rPr>
              <a:t>)</a:t>
            </a:r>
          </a:p>
        </p:txBody>
      </p:sp>
      <p:sp>
        <p:nvSpPr>
          <p:cNvPr id="4" name="Footer Placeholder 3">
            <a:extLst>
              <a:ext uri="{FF2B5EF4-FFF2-40B4-BE49-F238E27FC236}">
                <a16:creationId xmlns:a16="http://schemas.microsoft.com/office/drawing/2014/main" id="{0D2B61E2-9E18-40C4-BCF3-7BA247663CE5}"/>
              </a:ext>
            </a:extLst>
          </p:cNvPr>
          <p:cNvSpPr>
            <a:spLocks noGrp="1"/>
          </p:cNvSpPr>
          <p:nvPr>
            <p:ph type="ftr" sz="quarter" idx="11"/>
          </p:nvPr>
        </p:nvSpPr>
        <p:spPr/>
        <p:txBody>
          <a:bodyPr/>
          <a:lstStyle/>
          <a:p>
            <a:r>
              <a:rPr lang="en-US"/>
              <a:t>Interpolation</a:t>
            </a:r>
            <a:endParaRPr lang="en-CA" dirty="0"/>
          </a:p>
        </p:txBody>
      </p:sp>
      <p:sp>
        <p:nvSpPr>
          <p:cNvPr id="5" name="Slide Number Placeholder 4">
            <a:extLst>
              <a:ext uri="{FF2B5EF4-FFF2-40B4-BE49-F238E27FC236}">
                <a16:creationId xmlns:a16="http://schemas.microsoft.com/office/drawing/2014/main" id="{3AFA1081-11A4-4569-9B19-F0EC0F701ADC}"/>
              </a:ext>
            </a:extLst>
          </p:cNvPr>
          <p:cNvSpPr>
            <a:spLocks noGrp="1"/>
          </p:cNvSpPr>
          <p:nvPr>
            <p:ph type="sldNum" sz="quarter" idx="12"/>
          </p:nvPr>
        </p:nvSpPr>
        <p:spPr/>
        <p:txBody>
          <a:bodyPr/>
          <a:lstStyle/>
          <a:p>
            <a:fld id="{42EF6DC8-DA9C-4533-8A40-BB00A2545AF8}" type="slidenum">
              <a:rPr lang="en-CA" smtClean="0"/>
              <a:pPr/>
              <a:t>21</a:t>
            </a:fld>
            <a:endParaRPr lang="en-CA"/>
          </a:p>
        </p:txBody>
      </p:sp>
      <p:graphicFrame>
        <p:nvGraphicFramePr>
          <p:cNvPr id="10" name="Object 9">
            <a:extLst>
              <a:ext uri="{FF2B5EF4-FFF2-40B4-BE49-F238E27FC236}">
                <a16:creationId xmlns:a16="http://schemas.microsoft.com/office/drawing/2014/main" id="{5B57575D-9471-4380-9824-9D95919A5DD5}"/>
              </a:ext>
            </a:extLst>
          </p:cNvPr>
          <p:cNvGraphicFramePr>
            <a:graphicFrameLocks noChangeAspect="1"/>
          </p:cNvGraphicFramePr>
          <p:nvPr>
            <p:extLst>
              <p:ext uri="{D42A27DB-BD31-4B8C-83A1-F6EECF244321}">
                <p14:modId xmlns:p14="http://schemas.microsoft.com/office/powerpoint/2010/main" val="352797104"/>
              </p:ext>
            </p:extLst>
          </p:nvPr>
        </p:nvGraphicFramePr>
        <p:xfrm>
          <a:off x="2528888" y="4392613"/>
          <a:ext cx="4441825" cy="1111250"/>
        </p:xfrm>
        <a:graphic>
          <a:graphicData uri="http://schemas.openxmlformats.org/presentationml/2006/ole">
            <mc:AlternateContent xmlns:mc="http://schemas.openxmlformats.org/markup-compatibility/2006">
              <mc:Choice xmlns:v="urn:schemas-microsoft-com:vml" Requires="v">
                <p:oleObj name="Equation" r:id="rId3" imgW="1993680" imgH="495000" progId="Equation.DSMT4">
                  <p:embed/>
                </p:oleObj>
              </mc:Choice>
              <mc:Fallback>
                <p:oleObj name="Equation" r:id="rId3" imgW="1993680" imgH="495000" progId="Equation.DSMT4">
                  <p:embed/>
                  <p:pic>
                    <p:nvPicPr>
                      <p:cNvPr id="10" name="Object 9">
                        <a:extLst>
                          <a:ext uri="{FF2B5EF4-FFF2-40B4-BE49-F238E27FC236}">
                            <a16:creationId xmlns:a16="http://schemas.microsoft.com/office/drawing/2014/main" id="{5B57575D-9471-4380-9824-9D95919A5DD5}"/>
                          </a:ext>
                        </a:extLst>
                      </p:cNvPr>
                      <p:cNvPicPr/>
                      <p:nvPr/>
                    </p:nvPicPr>
                    <p:blipFill>
                      <a:blip r:embed="rId4"/>
                      <a:stretch>
                        <a:fillRect/>
                      </a:stretch>
                    </p:blipFill>
                    <p:spPr>
                      <a:xfrm>
                        <a:off x="2528888" y="4392613"/>
                        <a:ext cx="4441825" cy="1111250"/>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86774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5EE39-6231-4A8F-B436-88C30958486F}"/>
              </a:ext>
            </a:extLst>
          </p:cNvPr>
          <p:cNvSpPr>
            <a:spLocks noGrp="1"/>
          </p:cNvSpPr>
          <p:nvPr>
            <p:ph type="title"/>
          </p:nvPr>
        </p:nvSpPr>
        <p:spPr/>
        <p:txBody>
          <a:bodyPr/>
          <a:lstStyle/>
          <a:p>
            <a:r>
              <a:rPr lang="en-US" dirty="0"/>
              <a:t>Shifting the </a:t>
            </a:r>
            <a:r>
              <a:rPr lang="en-US" i="1" dirty="0">
                <a:latin typeface="Times New Roman" panose="02020603050405020304" pitchFamily="18" charset="0"/>
              </a:rPr>
              <a:t>x</a:t>
            </a:r>
            <a:r>
              <a:rPr lang="en-US" dirty="0"/>
              <a:t>-values</a:t>
            </a:r>
          </a:p>
        </p:txBody>
      </p:sp>
      <p:sp>
        <p:nvSpPr>
          <p:cNvPr id="3" name="Content Placeholder 2">
            <a:extLst>
              <a:ext uri="{FF2B5EF4-FFF2-40B4-BE49-F238E27FC236}">
                <a16:creationId xmlns:a16="http://schemas.microsoft.com/office/drawing/2014/main" id="{E7F16372-3100-4F56-A4E7-7561330F150F}"/>
              </a:ext>
            </a:extLst>
          </p:cNvPr>
          <p:cNvSpPr>
            <a:spLocks noGrp="1"/>
          </p:cNvSpPr>
          <p:nvPr>
            <p:ph idx="1"/>
          </p:nvPr>
        </p:nvSpPr>
        <p:spPr/>
        <p:txBody>
          <a:bodyPr/>
          <a:lstStyle/>
          <a:p>
            <a:r>
              <a:rPr lang="en-US" dirty="0"/>
              <a:t>Now, if the three points are equally spaced by </a:t>
            </a:r>
            <a:r>
              <a:rPr lang="en-US" i="1" dirty="0">
                <a:latin typeface="Times New Roman" panose="02020603050405020304" pitchFamily="18" charset="0"/>
              </a:rPr>
              <a:t>h</a:t>
            </a:r>
            <a:r>
              <a:rPr lang="en-US" dirty="0"/>
              <a:t>:</a:t>
            </a:r>
          </a:p>
          <a:p>
            <a:pPr marL="0" indent="0" algn="ctr">
              <a:buNone/>
            </a:pPr>
            <a:r>
              <a:rPr lang="en-US" dirty="0">
                <a:latin typeface="Times New Roman" panose="02020603050405020304" pitchFamily="18" charset="0"/>
              </a:rPr>
              <a:t>(</a:t>
            </a:r>
            <a:r>
              <a:rPr lang="en-US" i="1" dirty="0">
                <a:latin typeface="Times New Roman" panose="02020603050405020304" pitchFamily="18" charset="0"/>
              </a:rPr>
              <a:t>x</a:t>
            </a:r>
            <a:r>
              <a:rPr lang="en-US" baseline="-25000" dirty="0">
                <a:latin typeface="Times New Roman" panose="02020603050405020304" pitchFamily="18" charset="0"/>
              </a:rPr>
              <a:t>2</a:t>
            </a:r>
            <a:r>
              <a:rPr lang="en-US" dirty="0">
                <a:latin typeface="Times New Roman" panose="02020603050405020304" pitchFamily="18" charset="0"/>
              </a:rPr>
              <a:t> – </a:t>
            </a:r>
            <a:r>
              <a:rPr lang="en-US" i="1" dirty="0">
                <a:latin typeface="Times New Roman" panose="02020603050405020304" pitchFamily="18" charset="0"/>
              </a:rPr>
              <a:t>h</a:t>
            </a:r>
            <a:r>
              <a:rPr lang="en-US" dirty="0">
                <a:latin typeface="Times New Roman" panose="02020603050405020304" pitchFamily="18" charset="0"/>
              </a:rPr>
              <a:t>, </a:t>
            </a:r>
            <a:r>
              <a:rPr lang="en-US" i="1" dirty="0">
                <a:latin typeface="Times New Roman" panose="02020603050405020304" pitchFamily="18" charset="0"/>
              </a:rPr>
              <a:t>y</a:t>
            </a:r>
            <a:r>
              <a:rPr lang="en-US" baseline="-25000" dirty="0">
                <a:latin typeface="Times New Roman" panose="02020603050405020304" pitchFamily="18" charset="0"/>
              </a:rPr>
              <a:t>1</a:t>
            </a:r>
            <a:r>
              <a:rPr lang="en-US" dirty="0">
                <a:latin typeface="Times New Roman" panose="02020603050405020304" pitchFamily="18" charset="0"/>
              </a:rPr>
              <a:t>), (</a:t>
            </a:r>
            <a:r>
              <a:rPr lang="en-US" i="1" dirty="0">
                <a:latin typeface="Times New Roman" panose="02020603050405020304" pitchFamily="18" charset="0"/>
              </a:rPr>
              <a:t>x</a:t>
            </a:r>
            <a:r>
              <a:rPr lang="en-US" baseline="-25000" dirty="0">
                <a:latin typeface="Times New Roman" panose="02020603050405020304" pitchFamily="18" charset="0"/>
              </a:rPr>
              <a:t>2</a:t>
            </a:r>
            <a:r>
              <a:rPr lang="en-US" dirty="0">
                <a:latin typeface="Times New Roman" panose="02020603050405020304" pitchFamily="18" charset="0"/>
              </a:rPr>
              <a:t>, </a:t>
            </a:r>
            <a:r>
              <a:rPr lang="en-US" i="1" dirty="0">
                <a:latin typeface="Times New Roman" panose="02020603050405020304" pitchFamily="18" charset="0"/>
              </a:rPr>
              <a:t>y</a:t>
            </a:r>
            <a:r>
              <a:rPr lang="en-US" baseline="-25000" dirty="0">
                <a:latin typeface="Times New Roman" panose="02020603050405020304" pitchFamily="18" charset="0"/>
              </a:rPr>
              <a:t>2</a:t>
            </a:r>
            <a:r>
              <a:rPr lang="en-US" dirty="0">
                <a:latin typeface="Times New Roman" panose="02020603050405020304" pitchFamily="18" charset="0"/>
              </a:rPr>
              <a:t>), (</a:t>
            </a:r>
            <a:r>
              <a:rPr lang="en-US" i="1" dirty="0">
                <a:latin typeface="Times New Roman" panose="02020603050405020304" pitchFamily="18" charset="0"/>
              </a:rPr>
              <a:t>x</a:t>
            </a:r>
            <a:r>
              <a:rPr lang="en-US" baseline="-25000" dirty="0">
                <a:latin typeface="Times New Roman" panose="02020603050405020304" pitchFamily="18" charset="0"/>
              </a:rPr>
              <a:t>2</a:t>
            </a:r>
            <a:r>
              <a:rPr lang="en-US" dirty="0">
                <a:latin typeface="Times New Roman" panose="02020603050405020304" pitchFamily="18" charset="0"/>
              </a:rPr>
              <a:t> + </a:t>
            </a:r>
            <a:r>
              <a:rPr lang="en-US" i="1" dirty="0">
                <a:latin typeface="Times New Roman" panose="02020603050405020304" pitchFamily="18" charset="0"/>
              </a:rPr>
              <a:t>h</a:t>
            </a:r>
            <a:r>
              <a:rPr lang="en-US" dirty="0">
                <a:latin typeface="Times New Roman" panose="02020603050405020304" pitchFamily="18" charset="0"/>
              </a:rPr>
              <a:t>, </a:t>
            </a:r>
            <a:r>
              <a:rPr lang="en-US" i="1" dirty="0">
                <a:latin typeface="Times New Roman" panose="02020603050405020304" pitchFamily="18" charset="0"/>
              </a:rPr>
              <a:t>y</a:t>
            </a:r>
            <a:r>
              <a:rPr lang="en-US" baseline="-25000" dirty="0">
                <a:latin typeface="Times New Roman" panose="02020603050405020304" pitchFamily="18" charset="0"/>
              </a:rPr>
              <a:t>3</a:t>
            </a:r>
            <a:r>
              <a:rPr lang="en-US" dirty="0">
                <a:latin typeface="Times New Roman" panose="02020603050405020304" pitchFamily="18" charset="0"/>
              </a:rPr>
              <a:t>)</a:t>
            </a:r>
            <a:endParaRPr lang="en-US" dirty="0"/>
          </a:p>
          <a:p>
            <a:r>
              <a:rPr lang="en-US" dirty="0"/>
              <a:t>Find the interpolating quadratic of </a:t>
            </a:r>
          </a:p>
          <a:p>
            <a:pPr marL="0" indent="0" algn="ctr">
              <a:buNone/>
            </a:pPr>
            <a:r>
              <a:rPr lang="en-US" dirty="0">
                <a:latin typeface="Times New Roman" panose="02020603050405020304" pitchFamily="18" charset="0"/>
              </a:rPr>
              <a:t>(–</a:t>
            </a:r>
            <a:r>
              <a:rPr lang="en-US" i="1" dirty="0">
                <a:latin typeface="Times New Roman" panose="02020603050405020304" pitchFamily="18" charset="0"/>
              </a:rPr>
              <a:t>h</a:t>
            </a:r>
            <a:r>
              <a:rPr lang="en-US" dirty="0">
                <a:latin typeface="Times New Roman" panose="02020603050405020304" pitchFamily="18" charset="0"/>
              </a:rPr>
              <a:t>, </a:t>
            </a:r>
            <a:r>
              <a:rPr lang="en-US" i="1" dirty="0">
                <a:latin typeface="Times New Roman" panose="02020603050405020304" pitchFamily="18" charset="0"/>
              </a:rPr>
              <a:t>y</a:t>
            </a:r>
            <a:r>
              <a:rPr lang="en-US" baseline="-25000" dirty="0">
                <a:latin typeface="Times New Roman" panose="02020603050405020304" pitchFamily="18" charset="0"/>
              </a:rPr>
              <a:t>1</a:t>
            </a:r>
            <a:r>
              <a:rPr lang="en-US" dirty="0">
                <a:latin typeface="Times New Roman" panose="02020603050405020304" pitchFamily="18" charset="0"/>
              </a:rPr>
              <a:t>), (0, </a:t>
            </a:r>
            <a:r>
              <a:rPr lang="en-US" i="1" dirty="0">
                <a:latin typeface="Times New Roman" panose="02020603050405020304" pitchFamily="18" charset="0"/>
              </a:rPr>
              <a:t>y</a:t>
            </a:r>
            <a:r>
              <a:rPr lang="en-US" baseline="-25000" dirty="0">
                <a:latin typeface="Times New Roman" panose="02020603050405020304" pitchFamily="18" charset="0"/>
              </a:rPr>
              <a:t>2</a:t>
            </a:r>
            <a:r>
              <a:rPr lang="en-US" dirty="0">
                <a:latin typeface="Times New Roman" panose="02020603050405020304" pitchFamily="18" charset="0"/>
              </a:rPr>
              <a:t>), (</a:t>
            </a:r>
            <a:r>
              <a:rPr lang="en-US" i="1" dirty="0">
                <a:latin typeface="Times New Roman" panose="02020603050405020304" pitchFamily="18" charset="0"/>
              </a:rPr>
              <a:t>h</a:t>
            </a:r>
            <a:r>
              <a:rPr lang="en-US" dirty="0">
                <a:latin typeface="Times New Roman" panose="02020603050405020304" pitchFamily="18" charset="0"/>
              </a:rPr>
              <a:t>, </a:t>
            </a:r>
            <a:r>
              <a:rPr lang="en-US" i="1" dirty="0">
                <a:latin typeface="Times New Roman" panose="02020603050405020304" pitchFamily="18" charset="0"/>
              </a:rPr>
              <a:t>y</a:t>
            </a:r>
            <a:r>
              <a:rPr lang="en-US" baseline="-25000" dirty="0">
                <a:latin typeface="Times New Roman" panose="02020603050405020304" pitchFamily="18" charset="0"/>
              </a:rPr>
              <a:t>3</a:t>
            </a:r>
            <a:r>
              <a:rPr lang="en-US" dirty="0">
                <a:latin typeface="Times New Roman" panose="02020603050405020304" pitchFamily="18" charset="0"/>
              </a:rPr>
              <a:t>)</a:t>
            </a:r>
            <a:endParaRPr lang="en-US" dirty="0"/>
          </a:p>
          <a:p>
            <a:pPr lvl="1"/>
            <a:r>
              <a:rPr lang="en-US" dirty="0"/>
              <a:t>Solving </a:t>
            </a:r>
          </a:p>
          <a:p>
            <a:endParaRPr lang="en-US" dirty="0">
              <a:latin typeface="Times New Roman" panose="02020603050405020304" pitchFamily="18" charset="0"/>
            </a:endParaRPr>
          </a:p>
          <a:p>
            <a:pPr marL="0" indent="0">
              <a:buNone/>
            </a:pPr>
            <a:endParaRPr lang="en-US" dirty="0">
              <a:latin typeface="Times New Roman" panose="02020603050405020304" pitchFamily="18" charset="0"/>
            </a:endParaRPr>
          </a:p>
          <a:p>
            <a:r>
              <a:rPr lang="en-US" dirty="0"/>
              <a:t>This means that</a:t>
            </a:r>
          </a:p>
        </p:txBody>
      </p:sp>
      <p:sp>
        <p:nvSpPr>
          <p:cNvPr id="4" name="Footer Placeholder 3">
            <a:extLst>
              <a:ext uri="{FF2B5EF4-FFF2-40B4-BE49-F238E27FC236}">
                <a16:creationId xmlns:a16="http://schemas.microsoft.com/office/drawing/2014/main" id="{0D2B61E2-9E18-40C4-BCF3-7BA247663CE5}"/>
              </a:ext>
            </a:extLst>
          </p:cNvPr>
          <p:cNvSpPr>
            <a:spLocks noGrp="1"/>
          </p:cNvSpPr>
          <p:nvPr>
            <p:ph type="ftr" sz="quarter" idx="11"/>
          </p:nvPr>
        </p:nvSpPr>
        <p:spPr/>
        <p:txBody>
          <a:bodyPr/>
          <a:lstStyle/>
          <a:p>
            <a:r>
              <a:rPr lang="en-US"/>
              <a:t>Interpolation</a:t>
            </a:r>
            <a:endParaRPr lang="en-CA" dirty="0"/>
          </a:p>
        </p:txBody>
      </p:sp>
      <p:sp>
        <p:nvSpPr>
          <p:cNvPr id="5" name="Slide Number Placeholder 4">
            <a:extLst>
              <a:ext uri="{FF2B5EF4-FFF2-40B4-BE49-F238E27FC236}">
                <a16:creationId xmlns:a16="http://schemas.microsoft.com/office/drawing/2014/main" id="{3AFA1081-11A4-4569-9B19-F0EC0F701ADC}"/>
              </a:ext>
            </a:extLst>
          </p:cNvPr>
          <p:cNvSpPr>
            <a:spLocks noGrp="1"/>
          </p:cNvSpPr>
          <p:nvPr>
            <p:ph type="sldNum" sz="quarter" idx="12"/>
          </p:nvPr>
        </p:nvSpPr>
        <p:spPr/>
        <p:txBody>
          <a:bodyPr/>
          <a:lstStyle/>
          <a:p>
            <a:fld id="{42EF6DC8-DA9C-4533-8A40-BB00A2545AF8}" type="slidenum">
              <a:rPr lang="en-CA" smtClean="0"/>
              <a:pPr/>
              <a:t>22</a:t>
            </a:fld>
            <a:endParaRPr lang="en-CA"/>
          </a:p>
        </p:txBody>
      </p:sp>
      <p:graphicFrame>
        <p:nvGraphicFramePr>
          <p:cNvPr id="10" name="Object 9">
            <a:extLst>
              <a:ext uri="{FF2B5EF4-FFF2-40B4-BE49-F238E27FC236}">
                <a16:creationId xmlns:a16="http://schemas.microsoft.com/office/drawing/2014/main" id="{5B57575D-9471-4380-9824-9D95919A5DD5}"/>
              </a:ext>
            </a:extLst>
          </p:cNvPr>
          <p:cNvGraphicFramePr>
            <a:graphicFrameLocks noChangeAspect="1"/>
          </p:cNvGraphicFramePr>
          <p:nvPr>
            <p:extLst>
              <p:ext uri="{D42A27DB-BD31-4B8C-83A1-F6EECF244321}">
                <p14:modId xmlns:p14="http://schemas.microsoft.com/office/powerpoint/2010/main" val="25892554"/>
              </p:ext>
            </p:extLst>
          </p:nvPr>
        </p:nvGraphicFramePr>
        <p:xfrm>
          <a:off x="2987675" y="3429000"/>
          <a:ext cx="3168650" cy="939800"/>
        </p:xfrm>
        <a:graphic>
          <a:graphicData uri="http://schemas.openxmlformats.org/presentationml/2006/ole">
            <mc:AlternateContent xmlns:mc="http://schemas.openxmlformats.org/markup-compatibility/2006">
              <mc:Choice xmlns:v="urn:schemas-microsoft-com:vml" Requires="v">
                <p:oleObj name="Equation" r:id="rId3" imgW="1422360" imgH="419040" progId="Equation.DSMT4">
                  <p:embed/>
                </p:oleObj>
              </mc:Choice>
              <mc:Fallback>
                <p:oleObj name="Equation" r:id="rId3" imgW="1422360" imgH="419040" progId="Equation.DSMT4">
                  <p:embed/>
                  <p:pic>
                    <p:nvPicPr>
                      <p:cNvPr id="10" name="Object 9">
                        <a:extLst>
                          <a:ext uri="{FF2B5EF4-FFF2-40B4-BE49-F238E27FC236}">
                            <a16:creationId xmlns:a16="http://schemas.microsoft.com/office/drawing/2014/main" id="{5B57575D-9471-4380-9824-9D95919A5DD5}"/>
                          </a:ext>
                        </a:extLst>
                      </p:cNvPr>
                      <p:cNvPicPr/>
                      <p:nvPr/>
                    </p:nvPicPr>
                    <p:blipFill>
                      <a:blip r:embed="rId4"/>
                      <a:stretch>
                        <a:fillRect/>
                      </a:stretch>
                    </p:blipFill>
                    <p:spPr>
                      <a:xfrm>
                        <a:off x="2987675" y="3429000"/>
                        <a:ext cx="3168650" cy="9398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55505D16-69E5-4CED-A584-F6EA63DFDC26}"/>
              </a:ext>
            </a:extLst>
          </p:cNvPr>
          <p:cNvGraphicFramePr>
            <a:graphicFrameLocks noChangeAspect="1"/>
          </p:cNvGraphicFramePr>
          <p:nvPr>
            <p:extLst>
              <p:ext uri="{D42A27DB-BD31-4B8C-83A1-F6EECF244321}">
                <p14:modId xmlns:p14="http://schemas.microsoft.com/office/powerpoint/2010/main" val="2574253368"/>
              </p:ext>
            </p:extLst>
          </p:nvPr>
        </p:nvGraphicFramePr>
        <p:xfrm>
          <a:off x="3496469" y="4727575"/>
          <a:ext cx="2151062" cy="1993900"/>
        </p:xfrm>
        <a:graphic>
          <a:graphicData uri="http://schemas.openxmlformats.org/presentationml/2006/ole">
            <mc:AlternateContent xmlns:mc="http://schemas.openxmlformats.org/markup-compatibility/2006">
              <mc:Choice xmlns:v="urn:schemas-microsoft-com:vml" Requires="v">
                <p:oleObj name="Equation" r:id="rId5" imgW="965160" imgH="888840" progId="Equation.DSMT4">
                  <p:embed/>
                </p:oleObj>
              </mc:Choice>
              <mc:Fallback>
                <p:oleObj name="Equation" r:id="rId5" imgW="965160" imgH="888840" progId="Equation.DSMT4">
                  <p:embed/>
                  <p:pic>
                    <p:nvPicPr>
                      <p:cNvPr id="7" name="Object 6">
                        <a:extLst>
                          <a:ext uri="{FF2B5EF4-FFF2-40B4-BE49-F238E27FC236}">
                            <a16:creationId xmlns:a16="http://schemas.microsoft.com/office/drawing/2014/main" id="{55505D16-69E5-4CED-A584-F6EA63DFDC26}"/>
                          </a:ext>
                        </a:extLst>
                      </p:cNvPr>
                      <p:cNvPicPr/>
                      <p:nvPr/>
                    </p:nvPicPr>
                    <p:blipFill>
                      <a:blip r:embed="rId6"/>
                      <a:stretch>
                        <a:fillRect/>
                      </a:stretch>
                    </p:blipFill>
                    <p:spPr>
                      <a:xfrm>
                        <a:off x="3496469" y="4727575"/>
                        <a:ext cx="2151062" cy="1993900"/>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50575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5EE39-6231-4A8F-B436-88C30958486F}"/>
              </a:ext>
            </a:extLst>
          </p:cNvPr>
          <p:cNvSpPr>
            <a:spLocks noGrp="1"/>
          </p:cNvSpPr>
          <p:nvPr>
            <p:ph type="title"/>
          </p:nvPr>
        </p:nvSpPr>
        <p:spPr/>
        <p:txBody>
          <a:bodyPr/>
          <a:lstStyle/>
          <a:p>
            <a:r>
              <a:rPr lang="en-US" dirty="0"/>
              <a:t>Shifting the </a:t>
            </a:r>
            <a:r>
              <a:rPr lang="en-US" i="1" dirty="0">
                <a:latin typeface="Times New Roman" panose="02020603050405020304" pitchFamily="18" charset="0"/>
              </a:rPr>
              <a:t>x</a:t>
            </a:r>
            <a:r>
              <a:rPr lang="en-US" dirty="0"/>
              <a:t>-values</a:t>
            </a:r>
          </a:p>
        </p:txBody>
      </p:sp>
      <p:sp>
        <p:nvSpPr>
          <p:cNvPr id="3" name="Content Placeholder 2">
            <a:extLst>
              <a:ext uri="{FF2B5EF4-FFF2-40B4-BE49-F238E27FC236}">
                <a16:creationId xmlns:a16="http://schemas.microsoft.com/office/drawing/2014/main" id="{E7F16372-3100-4F56-A4E7-7561330F150F}"/>
              </a:ext>
            </a:extLst>
          </p:cNvPr>
          <p:cNvSpPr>
            <a:spLocks noGrp="1"/>
          </p:cNvSpPr>
          <p:nvPr>
            <p:ph idx="1"/>
          </p:nvPr>
        </p:nvSpPr>
        <p:spPr/>
        <p:txBody>
          <a:bodyPr/>
          <a:lstStyle/>
          <a:p>
            <a:r>
              <a:rPr lang="en-US" dirty="0"/>
              <a:t>We can now implement this in C++:</a:t>
            </a:r>
          </a:p>
          <a:p>
            <a:pPr marL="800100" lvl="2" indent="0">
              <a:buNone/>
            </a:pPr>
            <a:r>
              <a:rPr lang="en-US" sz="1800" dirty="0">
                <a:latin typeface="Consolas" panose="020B0609020204030204" pitchFamily="49" charset="0"/>
              </a:rPr>
              <a:t>double </a:t>
            </a:r>
            <a:r>
              <a:rPr lang="en-US" sz="1800" dirty="0" err="1">
                <a:latin typeface="Consolas" panose="020B0609020204030204" pitchFamily="49" charset="0"/>
              </a:rPr>
              <a:t>quad_interp</a:t>
            </a:r>
            <a:r>
              <a:rPr lang="en-US" sz="1800" dirty="0">
                <a:latin typeface="Consolas" panose="020B0609020204030204" pitchFamily="49" charset="0"/>
              </a:rPr>
              <a:t>( double x2, double h, double y[3],</a:t>
            </a:r>
            <a:br>
              <a:rPr lang="en-US" sz="1800" dirty="0">
                <a:latin typeface="Consolas" panose="020B0609020204030204" pitchFamily="49" charset="0"/>
              </a:rPr>
            </a:br>
            <a:r>
              <a:rPr lang="en-US" sz="1800" dirty="0">
                <a:latin typeface="Consolas" panose="020B0609020204030204" pitchFamily="49" charset="0"/>
              </a:rPr>
              <a:t>                    double x ) {</a:t>
            </a:r>
          </a:p>
          <a:p>
            <a:pPr marL="800100" lvl="2" indent="0">
              <a:buNone/>
            </a:pPr>
            <a:r>
              <a:rPr lang="en-US" sz="1800" dirty="0">
                <a:latin typeface="Consolas" panose="020B0609020204030204" pitchFamily="49" charset="0"/>
              </a:rPr>
              <a:t>    double a1{ (y[2] - y[0])/(2.0*h) };</a:t>
            </a:r>
          </a:p>
          <a:p>
            <a:pPr marL="800100" lvl="2" indent="0">
              <a:buNone/>
            </a:pPr>
            <a:r>
              <a:rPr lang="en-US" sz="1800" dirty="0">
                <a:latin typeface="Consolas" panose="020B0609020204030204" pitchFamily="49" charset="0"/>
              </a:rPr>
              <a:t>    double a2{ (y[2] - 2.0*y[1] + y[0])/(2.0*h*h) };</a:t>
            </a:r>
          </a:p>
          <a:p>
            <a:pPr marL="800100" lvl="2" indent="0">
              <a:buNone/>
            </a:pPr>
            <a:endParaRPr lang="en-US" sz="1800" dirty="0">
              <a:latin typeface="Consolas" panose="020B0609020204030204" pitchFamily="49" charset="0"/>
            </a:endParaRPr>
          </a:p>
          <a:p>
            <a:pPr marL="800100" lvl="2" indent="0">
              <a:buNone/>
            </a:pPr>
            <a:r>
              <a:rPr lang="en-US" sz="1800" dirty="0">
                <a:latin typeface="Consolas" panose="020B0609020204030204" pitchFamily="49" charset="0"/>
              </a:rPr>
              <a:t>    return a2*(x - x2)*(x - x2) + a1*(x - x2) + y[1];</a:t>
            </a:r>
          </a:p>
          <a:p>
            <a:pPr marL="800100" lvl="2" indent="0">
              <a:buNone/>
            </a:pPr>
            <a:r>
              <a:rPr lang="en-US" sz="1800" dirty="0">
                <a:latin typeface="Consolas" panose="020B0609020204030204" pitchFamily="49" charset="0"/>
              </a:rPr>
              <a:t>} </a:t>
            </a:r>
            <a:endParaRPr lang="en-US" dirty="0">
              <a:latin typeface="Consolas" panose="020B0609020204030204" pitchFamily="49" charset="0"/>
            </a:endParaRPr>
          </a:p>
        </p:txBody>
      </p:sp>
      <p:sp>
        <p:nvSpPr>
          <p:cNvPr id="4" name="Footer Placeholder 3">
            <a:extLst>
              <a:ext uri="{FF2B5EF4-FFF2-40B4-BE49-F238E27FC236}">
                <a16:creationId xmlns:a16="http://schemas.microsoft.com/office/drawing/2014/main" id="{0D2B61E2-9E18-40C4-BCF3-7BA247663CE5}"/>
              </a:ext>
            </a:extLst>
          </p:cNvPr>
          <p:cNvSpPr>
            <a:spLocks noGrp="1"/>
          </p:cNvSpPr>
          <p:nvPr>
            <p:ph type="ftr" sz="quarter" idx="11"/>
          </p:nvPr>
        </p:nvSpPr>
        <p:spPr/>
        <p:txBody>
          <a:bodyPr/>
          <a:lstStyle/>
          <a:p>
            <a:r>
              <a:rPr lang="en-US"/>
              <a:t>Interpolation</a:t>
            </a:r>
            <a:endParaRPr lang="en-CA" dirty="0"/>
          </a:p>
        </p:txBody>
      </p:sp>
      <p:sp>
        <p:nvSpPr>
          <p:cNvPr id="5" name="Slide Number Placeholder 4">
            <a:extLst>
              <a:ext uri="{FF2B5EF4-FFF2-40B4-BE49-F238E27FC236}">
                <a16:creationId xmlns:a16="http://schemas.microsoft.com/office/drawing/2014/main" id="{3AFA1081-11A4-4569-9B19-F0EC0F701ADC}"/>
              </a:ext>
            </a:extLst>
          </p:cNvPr>
          <p:cNvSpPr>
            <a:spLocks noGrp="1"/>
          </p:cNvSpPr>
          <p:nvPr>
            <p:ph type="sldNum" sz="quarter" idx="12"/>
          </p:nvPr>
        </p:nvSpPr>
        <p:spPr/>
        <p:txBody>
          <a:bodyPr/>
          <a:lstStyle/>
          <a:p>
            <a:fld id="{42EF6DC8-DA9C-4533-8A40-BB00A2545AF8}" type="slidenum">
              <a:rPr lang="en-CA" smtClean="0"/>
              <a:pPr/>
              <a:t>23</a:t>
            </a:fld>
            <a:endParaRPr lang="en-CA"/>
          </a:p>
        </p:txBody>
      </p:sp>
      <p:sp>
        <p:nvSpPr>
          <p:cNvPr id="7" name="Rectangle 6"/>
          <p:cNvSpPr/>
          <p:nvPr/>
        </p:nvSpPr>
        <p:spPr>
          <a:xfrm>
            <a:off x="5012564" y="6350290"/>
            <a:ext cx="3024457" cy="523220"/>
          </a:xfrm>
          <a:prstGeom prst="rect">
            <a:avLst/>
          </a:prstGeom>
        </p:spPr>
        <p:txBody>
          <a:bodyPr wrap="square">
            <a:spAutoFit/>
          </a:bodyPr>
          <a:lstStyle/>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This is for information purposes only</a:t>
            </a:r>
          </a:p>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  - This is not on the examination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6324" y="6403835"/>
            <a:ext cx="396241" cy="399289"/>
          </a:xfrm>
          <a:prstGeom prst="rect">
            <a:avLst/>
          </a:prstGeom>
        </p:spPr>
      </p:pic>
    </p:spTree>
    <p:custDataLst>
      <p:tags r:id="rId1"/>
    </p:custDataLst>
    <p:extLst>
      <p:ext uri="{BB962C8B-B14F-4D97-AF65-F5344CB8AC3E}">
        <p14:creationId xmlns:p14="http://schemas.microsoft.com/office/powerpoint/2010/main" val="113665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5EE39-6231-4A8F-B436-88C30958486F}"/>
              </a:ext>
            </a:extLst>
          </p:cNvPr>
          <p:cNvSpPr>
            <a:spLocks noGrp="1"/>
          </p:cNvSpPr>
          <p:nvPr>
            <p:ph type="title"/>
          </p:nvPr>
        </p:nvSpPr>
        <p:spPr/>
        <p:txBody>
          <a:bodyPr/>
          <a:lstStyle/>
          <a:p>
            <a:r>
              <a:rPr lang="en-US" dirty="0"/>
              <a:t>Shifting the </a:t>
            </a:r>
            <a:r>
              <a:rPr lang="en-US" i="1" dirty="0">
                <a:latin typeface="Times New Roman" panose="02020603050405020304" pitchFamily="18" charset="0"/>
              </a:rPr>
              <a:t>x</a:t>
            </a:r>
            <a:r>
              <a:rPr lang="en-US" dirty="0"/>
              <a:t>-values</a:t>
            </a:r>
          </a:p>
        </p:txBody>
      </p:sp>
      <p:sp>
        <p:nvSpPr>
          <p:cNvPr id="3" name="Content Placeholder 2">
            <a:extLst>
              <a:ext uri="{FF2B5EF4-FFF2-40B4-BE49-F238E27FC236}">
                <a16:creationId xmlns:a16="http://schemas.microsoft.com/office/drawing/2014/main" id="{E7F16372-3100-4F56-A4E7-7561330F150F}"/>
              </a:ext>
            </a:extLst>
          </p:cNvPr>
          <p:cNvSpPr>
            <a:spLocks noGrp="1"/>
          </p:cNvSpPr>
          <p:nvPr>
            <p:ph idx="1"/>
          </p:nvPr>
        </p:nvSpPr>
        <p:spPr/>
        <p:txBody>
          <a:bodyPr/>
          <a:lstStyle/>
          <a:p>
            <a:r>
              <a:rPr lang="en-US" dirty="0"/>
              <a:t>We can also implement this in </a:t>
            </a:r>
            <a:r>
              <a:rPr lang="en-US" dirty="0" err="1"/>
              <a:t>M</a:t>
            </a:r>
            <a:r>
              <a:rPr lang="en-US" cap="small" dirty="0" err="1"/>
              <a:t>atlab</a:t>
            </a:r>
            <a:r>
              <a:rPr lang="en-US" dirty="0"/>
              <a:t>:</a:t>
            </a:r>
          </a:p>
          <a:p>
            <a:pPr marL="800100" lvl="2" indent="0">
              <a:buNone/>
            </a:pPr>
            <a:r>
              <a:rPr lang="en-US" sz="1800" dirty="0">
                <a:latin typeface="Consolas" panose="020B0609020204030204" pitchFamily="49" charset="0"/>
              </a:rPr>
              <a:t>function [y] = </a:t>
            </a:r>
            <a:r>
              <a:rPr lang="en-US" sz="1800" dirty="0" err="1">
                <a:latin typeface="Consolas" panose="020B0609020204030204" pitchFamily="49" charset="0"/>
              </a:rPr>
              <a:t>quad_interp</a:t>
            </a:r>
            <a:r>
              <a:rPr lang="en-US" sz="1800" dirty="0">
                <a:latin typeface="Consolas" panose="020B0609020204030204" pitchFamily="49" charset="0"/>
              </a:rPr>
              <a:t>( x2, h, </a:t>
            </a:r>
            <a:r>
              <a:rPr lang="en-US" sz="1800" dirty="0" err="1">
                <a:latin typeface="Consolas" panose="020B0609020204030204" pitchFamily="49" charset="0"/>
              </a:rPr>
              <a:t>ys</a:t>
            </a:r>
            <a:r>
              <a:rPr lang="en-US" sz="1800" dirty="0">
                <a:latin typeface="Consolas" panose="020B0609020204030204" pitchFamily="49" charset="0"/>
              </a:rPr>
              <a:t>, x )</a:t>
            </a:r>
          </a:p>
          <a:p>
            <a:pPr marL="800100" lvl="2" indent="0">
              <a:buNone/>
            </a:pPr>
            <a:r>
              <a:rPr lang="en-US" sz="1800" dirty="0">
                <a:latin typeface="Consolas" panose="020B0609020204030204" pitchFamily="49" charset="0"/>
              </a:rPr>
              <a:t>    a1 = (</a:t>
            </a:r>
            <a:r>
              <a:rPr lang="en-US" sz="1800" dirty="0" err="1">
                <a:latin typeface="Consolas" panose="020B0609020204030204" pitchFamily="49" charset="0"/>
              </a:rPr>
              <a:t>ys</a:t>
            </a:r>
            <a:r>
              <a:rPr lang="en-US" sz="1800" dirty="0">
                <a:latin typeface="Consolas" panose="020B0609020204030204" pitchFamily="49" charset="0"/>
              </a:rPr>
              <a:t>(3) - </a:t>
            </a:r>
            <a:r>
              <a:rPr lang="en-US" sz="1800" dirty="0" err="1">
                <a:latin typeface="Consolas" panose="020B0609020204030204" pitchFamily="49" charset="0"/>
              </a:rPr>
              <a:t>ys</a:t>
            </a:r>
            <a:r>
              <a:rPr lang="en-US" sz="1800" dirty="0">
                <a:latin typeface="Consolas" panose="020B0609020204030204" pitchFamily="49" charset="0"/>
              </a:rPr>
              <a:t>(1))/(2.0*h);</a:t>
            </a:r>
          </a:p>
          <a:p>
            <a:pPr marL="800100" lvl="2" indent="0">
              <a:buNone/>
            </a:pPr>
            <a:r>
              <a:rPr lang="en-US" sz="1800" dirty="0">
                <a:latin typeface="Consolas" panose="020B0609020204030204" pitchFamily="49" charset="0"/>
              </a:rPr>
              <a:t>    a2 = (</a:t>
            </a:r>
            <a:r>
              <a:rPr lang="en-US" sz="1800" dirty="0" err="1">
                <a:latin typeface="Consolas" panose="020B0609020204030204" pitchFamily="49" charset="0"/>
              </a:rPr>
              <a:t>ys</a:t>
            </a:r>
            <a:r>
              <a:rPr lang="en-US" sz="1800" dirty="0">
                <a:latin typeface="Consolas" panose="020B0609020204030204" pitchFamily="49" charset="0"/>
              </a:rPr>
              <a:t>(3) - 2.0*</a:t>
            </a:r>
            <a:r>
              <a:rPr lang="en-US" sz="1800" dirty="0" err="1">
                <a:latin typeface="Consolas" panose="020B0609020204030204" pitchFamily="49" charset="0"/>
              </a:rPr>
              <a:t>ys</a:t>
            </a:r>
            <a:r>
              <a:rPr lang="en-US" sz="1800" dirty="0">
                <a:latin typeface="Consolas" panose="020B0609020204030204" pitchFamily="49" charset="0"/>
              </a:rPr>
              <a:t>(2) + </a:t>
            </a:r>
            <a:r>
              <a:rPr lang="en-US" sz="1800" dirty="0" err="1">
                <a:latin typeface="Consolas" panose="020B0609020204030204" pitchFamily="49" charset="0"/>
              </a:rPr>
              <a:t>ys</a:t>
            </a:r>
            <a:r>
              <a:rPr lang="en-US" sz="1800" dirty="0">
                <a:latin typeface="Consolas" panose="020B0609020204030204" pitchFamily="49" charset="0"/>
              </a:rPr>
              <a:t>(1))/(2.0*h*h);</a:t>
            </a:r>
          </a:p>
          <a:p>
            <a:pPr marL="800100" lvl="2" indent="0">
              <a:buNone/>
            </a:pPr>
            <a:endParaRPr lang="en-US" sz="1800" dirty="0">
              <a:latin typeface="Consolas" panose="020B0609020204030204" pitchFamily="49" charset="0"/>
            </a:endParaRPr>
          </a:p>
          <a:p>
            <a:pPr marL="800100" lvl="2" indent="0">
              <a:buNone/>
            </a:pPr>
            <a:r>
              <a:rPr lang="en-US" sz="1800" dirty="0">
                <a:latin typeface="Consolas" panose="020B0609020204030204" pitchFamily="49" charset="0"/>
              </a:rPr>
              <a:t>    y = a2*(x - x2)*(x - x2) + a1*(x - x2) + </a:t>
            </a:r>
            <a:r>
              <a:rPr lang="en-US" sz="1800" dirty="0" err="1">
                <a:latin typeface="Consolas" panose="020B0609020204030204" pitchFamily="49" charset="0"/>
              </a:rPr>
              <a:t>ys</a:t>
            </a:r>
            <a:r>
              <a:rPr lang="en-US" sz="1800" dirty="0">
                <a:latin typeface="Consolas" panose="020B0609020204030204" pitchFamily="49" charset="0"/>
              </a:rPr>
              <a:t>(2);</a:t>
            </a:r>
          </a:p>
          <a:p>
            <a:pPr marL="800100" lvl="2" indent="0">
              <a:buNone/>
            </a:pPr>
            <a:r>
              <a:rPr lang="en-US" sz="1800" dirty="0">
                <a:latin typeface="Consolas" panose="020B0609020204030204" pitchFamily="49" charset="0"/>
              </a:rPr>
              <a:t>end </a:t>
            </a:r>
            <a:endParaRPr lang="en-US" dirty="0">
              <a:latin typeface="Consolas" panose="020B0609020204030204" pitchFamily="49" charset="0"/>
            </a:endParaRPr>
          </a:p>
        </p:txBody>
      </p:sp>
      <p:sp>
        <p:nvSpPr>
          <p:cNvPr id="4" name="Footer Placeholder 3">
            <a:extLst>
              <a:ext uri="{FF2B5EF4-FFF2-40B4-BE49-F238E27FC236}">
                <a16:creationId xmlns:a16="http://schemas.microsoft.com/office/drawing/2014/main" id="{0D2B61E2-9E18-40C4-BCF3-7BA247663CE5}"/>
              </a:ext>
            </a:extLst>
          </p:cNvPr>
          <p:cNvSpPr>
            <a:spLocks noGrp="1"/>
          </p:cNvSpPr>
          <p:nvPr>
            <p:ph type="ftr" sz="quarter" idx="11"/>
          </p:nvPr>
        </p:nvSpPr>
        <p:spPr/>
        <p:txBody>
          <a:bodyPr/>
          <a:lstStyle/>
          <a:p>
            <a:r>
              <a:rPr lang="en-US"/>
              <a:t>Interpolation</a:t>
            </a:r>
            <a:endParaRPr lang="en-CA" dirty="0"/>
          </a:p>
        </p:txBody>
      </p:sp>
      <p:sp>
        <p:nvSpPr>
          <p:cNvPr id="5" name="Slide Number Placeholder 4">
            <a:extLst>
              <a:ext uri="{FF2B5EF4-FFF2-40B4-BE49-F238E27FC236}">
                <a16:creationId xmlns:a16="http://schemas.microsoft.com/office/drawing/2014/main" id="{3AFA1081-11A4-4569-9B19-F0EC0F701ADC}"/>
              </a:ext>
            </a:extLst>
          </p:cNvPr>
          <p:cNvSpPr>
            <a:spLocks noGrp="1"/>
          </p:cNvSpPr>
          <p:nvPr>
            <p:ph type="sldNum" sz="quarter" idx="12"/>
          </p:nvPr>
        </p:nvSpPr>
        <p:spPr/>
        <p:txBody>
          <a:bodyPr/>
          <a:lstStyle/>
          <a:p>
            <a:fld id="{42EF6DC8-DA9C-4533-8A40-BB00A2545AF8}" type="slidenum">
              <a:rPr lang="en-CA" smtClean="0"/>
              <a:pPr/>
              <a:t>24</a:t>
            </a:fld>
            <a:endParaRPr lang="en-CA"/>
          </a:p>
        </p:txBody>
      </p:sp>
    </p:spTree>
    <p:extLst>
      <p:ext uri="{BB962C8B-B14F-4D97-AF65-F5344CB8AC3E}">
        <p14:creationId xmlns:p14="http://schemas.microsoft.com/office/powerpoint/2010/main" val="3242840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5EE39-6231-4A8F-B436-88C30958486F}"/>
              </a:ext>
            </a:extLst>
          </p:cNvPr>
          <p:cNvSpPr>
            <a:spLocks noGrp="1"/>
          </p:cNvSpPr>
          <p:nvPr>
            <p:ph type="title"/>
          </p:nvPr>
        </p:nvSpPr>
        <p:spPr/>
        <p:txBody>
          <a:bodyPr/>
          <a:lstStyle/>
          <a:p>
            <a:r>
              <a:rPr lang="en-US" dirty="0"/>
              <a:t>Shifting the </a:t>
            </a:r>
            <a:r>
              <a:rPr lang="en-US" i="1" dirty="0">
                <a:latin typeface="Times New Roman" panose="02020603050405020304" pitchFamily="18" charset="0"/>
              </a:rPr>
              <a:t>x</a:t>
            </a:r>
            <a:r>
              <a:rPr lang="en-US" dirty="0"/>
              <a:t>-values</a:t>
            </a:r>
          </a:p>
        </p:txBody>
      </p:sp>
      <p:sp>
        <p:nvSpPr>
          <p:cNvPr id="3" name="Content Placeholder 2">
            <a:extLst>
              <a:ext uri="{FF2B5EF4-FFF2-40B4-BE49-F238E27FC236}">
                <a16:creationId xmlns:a16="http://schemas.microsoft.com/office/drawing/2014/main" id="{E7F16372-3100-4F56-A4E7-7561330F150F}"/>
              </a:ext>
            </a:extLst>
          </p:cNvPr>
          <p:cNvSpPr>
            <a:spLocks noGrp="1"/>
          </p:cNvSpPr>
          <p:nvPr>
            <p:ph idx="1"/>
          </p:nvPr>
        </p:nvSpPr>
        <p:spPr/>
        <p:txBody>
          <a:bodyPr/>
          <a:lstStyle/>
          <a:p>
            <a:r>
              <a:rPr lang="en-US" dirty="0"/>
              <a:t>Let us look at an example:</a:t>
            </a:r>
          </a:p>
          <a:p>
            <a:pPr marL="0" indent="0" algn="ctr">
              <a:buNone/>
            </a:pPr>
            <a:r>
              <a:rPr lang="en-US" dirty="0">
                <a:latin typeface="Times New Roman" panose="02020603050405020304" pitchFamily="18" charset="0"/>
              </a:rPr>
              <a:t>(999.9, 0.5), (1000.0, 0.8), (1000.1, 0.9)</a:t>
            </a:r>
            <a:endParaRPr lang="en-US" dirty="0"/>
          </a:p>
          <a:p>
            <a:r>
              <a:rPr lang="en-US" dirty="0"/>
              <a:t>To find the interpolating polynomial at </a:t>
            </a:r>
            <a:r>
              <a:rPr lang="en-US" i="1" dirty="0">
                <a:latin typeface="Times New Roman" panose="02020603050405020304" pitchFamily="18" charset="0"/>
              </a:rPr>
              <a:t>x</a:t>
            </a:r>
            <a:r>
              <a:rPr lang="en-US" dirty="0">
                <a:latin typeface="Times New Roman" panose="02020603050405020304" pitchFamily="18" charset="0"/>
              </a:rPr>
              <a:t> = 1000.04</a:t>
            </a:r>
          </a:p>
          <a:p>
            <a:pPr lvl="1"/>
            <a:r>
              <a:rPr lang="en-US" dirty="0"/>
              <a:t>The exact answer is </a:t>
            </a:r>
            <a:r>
              <a:rPr lang="en-US" i="1" dirty="0">
                <a:latin typeface="Times New Roman" panose="02020603050405020304" pitchFamily="18" charset="0"/>
              </a:rPr>
              <a:t>y</a:t>
            </a:r>
            <a:r>
              <a:rPr lang="en-US" dirty="0">
                <a:latin typeface="Times New Roman" panose="02020603050405020304" pitchFamily="18" charset="0"/>
              </a:rPr>
              <a:t> = 0.864</a:t>
            </a:r>
          </a:p>
        </p:txBody>
      </p:sp>
      <p:sp>
        <p:nvSpPr>
          <p:cNvPr id="4" name="Footer Placeholder 3">
            <a:extLst>
              <a:ext uri="{FF2B5EF4-FFF2-40B4-BE49-F238E27FC236}">
                <a16:creationId xmlns:a16="http://schemas.microsoft.com/office/drawing/2014/main" id="{0D2B61E2-9E18-40C4-BCF3-7BA247663CE5}"/>
              </a:ext>
            </a:extLst>
          </p:cNvPr>
          <p:cNvSpPr>
            <a:spLocks noGrp="1"/>
          </p:cNvSpPr>
          <p:nvPr>
            <p:ph type="ftr" sz="quarter" idx="11"/>
          </p:nvPr>
        </p:nvSpPr>
        <p:spPr/>
        <p:txBody>
          <a:bodyPr/>
          <a:lstStyle/>
          <a:p>
            <a:r>
              <a:rPr lang="en-US"/>
              <a:t>Interpolation</a:t>
            </a:r>
            <a:endParaRPr lang="en-CA" dirty="0"/>
          </a:p>
        </p:txBody>
      </p:sp>
      <p:sp>
        <p:nvSpPr>
          <p:cNvPr id="5" name="Slide Number Placeholder 4">
            <a:extLst>
              <a:ext uri="{FF2B5EF4-FFF2-40B4-BE49-F238E27FC236}">
                <a16:creationId xmlns:a16="http://schemas.microsoft.com/office/drawing/2014/main" id="{3AFA1081-11A4-4569-9B19-F0EC0F701ADC}"/>
              </a:ext>
            </a:extLst>
          </p:cNvPr>
          <p:cNvSpPr>
            <a:spLocks noGrp="1"/>
          </p:cNvSpPr>
          <p:nvPr>
            <p:ph type="sldNum" sz="quarter" idx="12"/>
          </p:nvPr>
        </p:nvSpPr>
        <p:spPr/>
        <p:txBody>
          <a:bodyPr/>
          <a:lstStyle/>
          <a:p>
            <a:fld id="{42EF6DC8-DA9C-4533-8A40-BB00A2545AF8}" type="slidenum">
              <a:rPr lang="en-CA" smtClean="0"/>
              <a:pPr/>
              <a:t>25</a:t>
            </a:fld>
            <a:endParaRPr lang="en-CA"/>
          </a:p>
        </p:txBody>
      </p:sp>
      <p:pic>
        <p:nvPicPr>
          <p:cNvPr id="9" name="Picture 8">
            <a:extLst>
              <a:ext uri="{FF2B5EF4-FFF2-40B4-BE49-F238E27FC236}">
                <a16:creationId xmlns:a16="http://schemas.microsoft.com/office/drawing/2014/main" id="{1D0FD158-3B1B-4509-98EF-2882FE02C2CC}"/>
              </a:ext>
            </a:extLst>
          </p:cNvPr>
          <p:cNvPicPr>
            <a:picLocks noChangeAspect="1"/>
          </p:cNvPicPr>
          <p:nvPr/>
        </p:nvPicPr>
        <p:blipFill>
          <a:blip r:embed="rId3"/>
          <a:stretch>
            <a:fillRect/>
          </a:stretch>
        </p:blipFill>
        <p:spPr>
          <a:xfrm>
            <a:off x="2428868" y="3186873"/>
            <a:ext cx="4286264" cy="3534602"/>
          </a:xfrm>
          <a:prstGeom prst="rect">
            <a:avLst/>
          </a:prstGeom>
        </p:spPr>
      </p:pic>
      <p:sp>
        <p:nvSpPr>
          <p:cNvPr id="10" name="Oval 9">
            <a:extLst>
              <a:ext uri="{FF2B5EF4-FFF2-40B4-BE49-F238E27FC236}">
                <a16:creationId xmlns:a16="http://schemas.microsoft.com/office/drawing/2014/main" id="{63931469-5EB5-436D-8A73-BBB657F4AF6B}"/>
              </a:ext>
            </a:extLst>
          </p:cNvPr>
          <p:cNvSpPr/>
          <p:nvPr/>
        </p:nvSpPr>
        <p:spPr>
          <a:xfrm>
            <a:off x="5066156" y="4001547"/>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6994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5EE39-6231-4A8F-B436-88C30958486F}"/>
              </a:ext>
            </a:extLst>
          </p:cNvPr>
          <p:cNvSpPr>
            <a:spLocks noGrp="1"/>
          </p:cNvSpPr>
          <p:nvPr>
            <p:ph type="title"/>
          </p:nvPr>
        </p:nvSpPr>
        <p:spPr/>
        <p:txBody>
          <a:bodyPr/>
          <a:lstStyle/>
          <a:p>
            <a:r>
              <a:rPr lang="en-US" dirty="0"/>
              <a:t>Shifting the </a:t>
            </a:r>
            <a:r>
              <a:rPr lang="en-US" i="1" dirty="0">
                <a:latin typeface="Times New Roman" panose="02020603050405020304" pitchFamily="18" charset="0"/>
              </a:rPr>
              <a:t>x</a:t>
            </a:r>
            <a:r>
              <a:rPr lang="en-US" dirty="0"/>
              <a:t>-values</a:t>
            </a:r>
          </a:p>
        </p:txBody>
      </p:sp>
      <p:sp>
        <p:nvSpPr>
          <p:cNvPr id="3" name="Content Placeholder 2">
            <a:extLst>
              <a:ext uri="{FF2B5EF4-FFF2-40B4-BE49-F238E27FC236}">
                <a16:creationId xmlns:a16="http://schemas.microsoft.com/office/drawing/2014/main" id="{E7F16372-3100-4F56-A4E7-7561330F150F}"/>
              </a:ext>
            </a:extLst>
          </p:cNvPr>
          <p:cNvSpPr>
            <a:spLocks noGrp="1"/>
          </p:cNvSpPr>
          <p:nvPr>
            <p:ph idx="1"/>
          </p:nvPr>
        </p:nvSpPr>
        <p:spPr/>
        <p:txBody>
          <a:bodyPr/>
          <a:lstStyle/>
          <a:p>
            <a:r>
              <a:rPr lang="en-US" dirty="0"/>
              <a:t>We can solve the system of linear equations</a:t>
            </a:r>
          </a:p>
          <a:p>
            <a:pPr lvl="1"/>
            <a:endParaRPr lang="en-US" dirty="0"/>
          </a:p>
          <a:p>
            <a:pPr lvl="1"/>
            <a:endParaRPr lang="en-US" dirty="0"/>
          </a:p>
          <a:p>
            <a:pPr lvl="1"/>
            <a:endParaRPr lang="en-US" dirty="0"/>
          </a:p>
          <a:p>
            <a:pPr lvl="1"/>
            <a:endParaRPr lang="en-US" dirty="0"/>
          </a:p>
          <a:p>
            <a:r>
              <a:rPr lang="en-US" dirty="0"/>
              <a:t>Alternatively, we can use the</a:t>
            </a:r>
            <a:br>
              <a:rPr lang="en-US" dirty="0"/>
            </a:br>
            <a:r>
              <a:rPr lang="en-US" dirty="0"/>
              <a:t>technique we just described</a:t>
            </a:r>
          </a:p>
          <a:p>
            <a:pPr marL="0" indent="0">
              <a:buNone/>
            </a:pPr>
            <a:r>
              <a:rPr lang="en-US" dirty="0">
                <a:latin typeface="Times New Roman" panose="02020603050405020304" pitchFamily="18" charset="0"/>
              </a:rPr>
              <a:t>       (–0.1, 0.5), (0, 0.8), (0.1, 0.9)</a:t>
            </a:r>
            <a:endParaRPr lang="en-US" dirty="0"/>
          </a:p>
          <a:p>
            <a:pPr marL="0" indent="0">
              <a:buNone/>
            </a:pPr>
            <a:endParaRPr lang="en-US" dirty="0"/>
          </a:p>
        </p:txBody>
      </p:sp>
      <p:sp>
        <p:nvSpPr>
          <p:cNvPr id="4" name="Footer Placeholder 3">
            <a:extLst>
              <a:ext uri="{FF2B5EF4-FFF2-40B4-BE49-F238E27FC236}">
                <a16:creationId xmlns:a16="http://schemas.microsoft.com/office/drawing/2014/main" id="{0D2B61E2-9E18-40C4-BCF3-7BA247663CE5}"/>
              </a:ext>
            </a:extLst>
          </p:cNvPr>
          <p:cNvSpPr>
            <a:spLocks noGrp="1"/>
          </p:cNvSpPr>
          <p:nvPr>
            <p:ph type="ftr" sz="quarter" idx="11"/>
          </p:nvPr>
        </p:nvSpPr>
        <p:spPr/>
        <p:txBody>
          <a:bodyPr/>
          <a:lstStyle/>
          <a:p>
            <a:r>
              <a:rPr lang="en-US"/>
              <a:t>Interpolation</a:t>
            </a:r>
            <a:endParaRPr lang="en-CA" dirty="0"/>
          </a:p>
        </p:txBody>
      </p:sp>
      <p:sp>
        <p:nvSpPr>
          <p:cNvPr id="5" name="Slide Number Placeholder 4">
            <a:extLst>
              <a:ext uri="{FF2B5EF4-FFF2-40B4-BE49-F238E27FC236}">
                <a16:creationId xmlns:a16="http://schemas.microsoft.com/office/drawing/2014/main" id="{3AFA1081-11A4-4569-9B19-F0EC0F701ADC}"/>
              </a:ext>
            </a:extLst>
          </p:cNvPr>
          <p:cNvSpPr>
            <a:spLocks noGrp="1"/>
          </p:cNvSpPr>
          <p:nvPr>
            <p:ph type="sldNum" sz="quarter" idx="12"/>
          </p:nvPr>
        </p:nvSpPr>
        <p:spPr/>
        <p:txBody>
          <a:bodyPr/>
          <a:lstStyle/>
          <a:p>
            <a:fld id="{42EF6DC8-DA9C-4533-8A40-BB00A2545AF8}" type="slidenum">
              <a:rPr lang="en-CA" smtClean="0"/>
              <a:pPr/>
              <a:t>26</a:t>
            </a:fld>
            <a:endParaRPr lang="en-CA"/>
          </a:p>
        </p:txBody>
      </p:sp>
      <p:graphicFrame>
        <p:nvGraphicFramePr>
          <p:cNvPr id="6" name="Object 5">
            <a:extLst>
              <a:ext uri="{FF2B5EF4-FFF2-40B4-BE49-F238E27FC236}">
                <a16:creationId xmlns:a16="http://schemas.microsoft.com/office/drawing/2014/main" id="{E42DC261-6527-4848-846F-6C31AE138E19}"/>
              </a:ext>
            </a:extLst>
          </p:cNvPr>
          <p:cNvGraphicFramePr>
            <a:graphicFrameLocks noChangeAspect="1"/>
          </p:cNvGraphicFramePr>
          <p:nvPr>
            <p:extLst>
              <p:ext uri="{D42A27DB-BD31-4B8C-83A1-F6EECF244321}">
                <p14:modId xmlns:p14="http://schemas.microsoft.com/office/powerpoint/2010/main" val="3781753323"/>
              </p:ext>
            </p:extLst>
          </p:nvPr>
        </p:nvGraphicFramePr>
        <p:xfrm>
          <a:off x="634279" y="2160444"/>
          <a:ext cx="3752273" cy="1268556"/>
        </p:xfrm>
        <a:graphic>
          <a:graphicData uri="http://schemas.openxmlformats.org/presentationml/2006/ole">
            <mc:AlternateContent xmlns:mc="http://schemas.openxmlformats.org/markup-compatibility/2006">
              <mc:Choice xmlns:v="urn:schemas-microsoft-com:vml" Requires="v">
                <p:oleObj name="Equation" r:id="rId3" imgW="1854000" imgH="622080" progId="Equation.DSMT4">
                  <p:embed/>
                </p:oleObj>
              </mc:Choice>
              <mc:Fallback>
                <p:oleObj name="Equation" r:id="rId3" imgW="1854000" imgH="622080" progId="Equation.DSMT4">
                  <p:embed/>
                  <p:pic>
                    <p:nvPicPr>
                      <p:cNvPr id="6" name="Object 5">
                        <a:extLst>
                          <a:ext uri="{FF2B5EF4-FFF2-40B4-BE49-F238E27FC236}">
                            <a16:creationId xmlns:a16="http://schemas.microsoft.com/office/drawing/2014/main" id="{E42DC261-6527-4848-846F-6C31AE138E19}"/>
                          </a:ext>
                        </a:extLst>
                      </p:cNvPr>
                      <p:cNvPicPr/>
                      <p:nvPr/>
                    </p:nvPicPr>
                    <p:blipFill>
                      <a:blip r:embed="rId4"/>
                      <a:stretch>
                        <a:fillRect/>
                      </a:stretch>
                    </p:blipFill>
                    <p:spPr>
                      <a:xfrm>
                        <a:off x="634279" y="2160444"/>
                        <a:ext cx="3752273" cy="1268556"/>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4ECE114C-59E5-41E1-B64B-D2F028887590}"/>
              </a:ext>
            </a:extLst>
          </p:cNvPr>
          <p:cNvPicPr>
            <a:picLocks noChangeAspect="1"/>
          </p:cNvPicPr>
          <p:nvPr/>
        </p:nvPicPr>
        <p:blipFill>
          <a:blip r:embed="rId5"/>
          <a:stretch>
            <a:fillRect/>
          </a:stretch>
        </p:blipFill>
        <p:spPr>
          <a:xfrm>
            <a:off x="4572000" y="2160444"/>
            <a:ext cx="4467225" cy="3695700"/>
          </a:xfrm>
          <a:prstGeom prst="rect">
            <a:avLst/>
          </a:prstGeom>
        </p:spPr>
      </p:pic>
      <p:sp>
        <p:nvSpPr>
          <p:cNvPr id="11" name="Oval 10">
            <a:extLst>
              <a:ext uri="{FF2B5EF4-FFF2-40B4-BE49-F238E27FC236}">
                <a16:creationId xmlns:a16="http://schemas.microsoft.com/office/drawing/2014/main" id="{EB47508D-6AA0-455F-BBD6-AB1E7982F7C9}"/>
              </a:ext>
            </a:extLst>
          </p:cNvPr>
          <p:cNvSpPr/>
          <p:nvPr/>
        </p:nvSpPr>
        <p:spPr>
          <a:xfrm>
            <a:off x="7364740" y="3078758"/>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3002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5EE39-6231-4A8F-B436-88C30958486F}"/>
              </a:ext>
            </a:extLst>
          </p:cNvPr>
          <p:cNvSpPr>
            <a:spLocks noGrp="1"/>
          </p:cNvSpPr>
          <p:nvPr>
            <p:ph type="title"/>
          </p:nvPr>
        </p:nvSpPr>
        <p:spPr/>
        <p:txBody>
          <a:bodyPr/>
          <a:lstStyle/>
          <a:p>
            <a:r>
              <a:rPr lang="en-US" dirty="0"/>
              <a:t>Shifting the </a:t>
            </a:r>
            <a:r>
              <a:rPr lang="en-US" i="1" dirty="0">
                <a:latin typeface="Times New Roman" panose="02020603050405020304" pitchFamily="18" charset="0"/>
              </a:rPr>
              <a:t>x</a:t>
            </a:r>
            <a:r>
              <a:rPr lang="en-US" dirty="0"/>
              <a:t>-values</a:t>
            </a:r>
          </a:p>
        </p:txBody>
      </p:sp>
      <p:sp>
        <p:nvSpPr>
          <p:cNvPr id="3" name="Content Placeholder 2">
            <a:extLst>
              <a:ext uri="{FF2B5EF4-FFF2-40B4-BE49-F238E27FC236}">
                <a16:creationId xmlns:a16="http://schemas.microsoft.com/office/drawing/2014/main" id="{E7F16372-3100-4F56-A4E7-7561330F150F}"/>
              </a:ext>
            </a:extLst>
          </p:cNvPr>
          <p:cNvSpPr>
            <a:spLocks noGrp="1"/>
          </p:cNvSpPr>
          <p:nvPr>
            <p:ph idx="1"/>
          </p:nvPr>
        </p:nvSpPr>
        <p:spPr>
          <a:xfrm>
            <a:off x="457200" y="1600200"/>
            <a:ext cx="8229600" cy="5337928"/>
          </a:xfrm>
        </p:spPr>
        <p:txBody>
          <a:bodyPr/>
          <a:lstStyle/>
          <a:p>
            <a:r>
              <a:rPr lang="en-US" dirty="0"/>
              <a:t>In </a:t>
            </a:r>
            <a:r>
              <a:rPr lang="en-US" dirty="0" err="1"/>
              <a:t>M</a:t>
            </a:r>
            <a:r>
              <a:rPr lang="en-US" cap="small" dirty="0" err="1"/>
              <a:t>atlab</a:t>
            </a:r>
            <a:r>
              <a:rPr lang="en-US" dirty="0"/>
              <a:t>:</a:t>
            </a:r>
          </a:p>
          <a:p>
            <a:pPr marL="800100" lvl="2" indent="0">
              <a:buNone/>
            </a:pPr>
            <a:r>
              <a:rPr lang="en-US" sz="1800" dirty="0">
                <a:latin typeface="Consolas" panose="020B0609020204030204" pitchFamily="49" charset="0"/>
              </a:rPr>
              <a:t>&gt;&gt; a =</a:t>
            </a:r>
            <a:r>
              <a:rPr lang="fr-FR" sz="1800" dirty="0">
                <a:latin typeface="Consolas" panose="020B0609020204030204" pitchFamily="49" charset="0"/>
              </a:rPr>
              <a:t> </a:t>
            </a:r>
            <a:r>
              <a:rPr lang="fr-FR" sz="1800" dirty="0" err="1">
                <a:latin typeface="Consolas" panose="020B0609020204030204" pitchFamily="49" charset="0"/>
              </a:rPr>
              <a:t>vander</a:t>
            </a:r>
            <a:r>
              <a:rPr lang="fr-FR" sz="1800" dirty="0">
                <a:latin typeface="Consolas" panose="020B0609020204030204" pitchFamily="49" charset="0"/>
              </a:rPr>
              <a:t>( [999.9 1000 1000.1] ) \ [0.5 0.8 0.9]'</a:t>
            </a:r>
          </a:p>
          <a:p>
            <a:pPr marL="800100" lvl="2" indent="0">
              <a:buNone/>
            </a:pPr>
            <a:r>
              <a:rPr lang="fr-FR" sz="1800" dirty="0">
                <a:latin typeface="Consolas" panose="020B0609020204030204" pitchFamily="49" charset="0"/>
              </a:rPr>
              <a:t>   a =</a:t>
            </a:r>
          </a:p>
          <a:p>
            <a:pPr marL="800100" lvl="2" indent="0">
              <a:buNone/>
            </a:pPr>
            <a:r>
              <a:rPr lang="fr-FR" sz="1800" dirty="0">
                <a:latin typeface="Consolas" panose="020B0609020204030204" pitchFamily="49" charset="0"/>
              </a:rPr>
              <a:t>        -9.999999962993799e+00</a:t>
            </a:r>
          </a:p>
          <a:p>
            <a:pPr marL="800100" lvl="2" indent="0">
              <a:buNone/>
            </a:pPr>
            <a:r>
              <a:rPr lang="fr-FR" sz="1800" dirty="0">
                <a:latin typeface="Consolas" panose="020B0609020204030204" pitchFamily="49" charset="0"/>
              </a:rPr>
              <a:t>         2.000199992597534e+04</a:t>
            </a:r>
          </a:p>
          <a:p>
            <a:pPr marL="800100" lvl="2" indent="0">
              <a:buNone/>
            </a:pPr>
            <a:r>
              <a:rPr lang="fr-FR" sz="1800" dirty="0">
                <a:latin typeface="Consolas" panose="020B0609020204030204" pitchFamily="49" charset="0"/>
              </a:rPr>
              <a:t>        -1.000199916298154e+07</a:t>
            </a:r>
          </a:p>
          <a:p>
            <a:pPr marL="800100" lvl="2" indent="0">
              <a:buNone/>
            </a:pPr>
            <a:endParaRPr lang="fr-FR" sz="1800" dirty="0">
              <a:latin typeface="Consolas" panose="020B0609020204030204" pitchFamily="49" charset="0"/>
            </a:endParaRPr>
          </a:p>
          <a:p>
            <a:pPr marL="800100" lvl="2" indent="0">
              <a:buNone/>
            </a:pPr>
            <a:r>
              <a:rPr lang="fr-FR" sz="1800" dirty="0">
                <a:latin typeface="Consolas" panose="020B0609020204030204" pitchFamily="49" charset="0"/>
              </a:rPr>
              <a:t>&gt;&gt; a(1)*1000.04^2 + a(2)*1000.04 + a(3)</a:t>
            </a:r>
          </a:p>
          <a:p>
            <a:pPr marL="800100" lvl="2" indent="0">
              <a:buNone/>
            </a:pPr>
            <a:r>
              <a:rPr lang="fr-FR" sz="1800" dirty="0">
                <a:latin typeface="Consolas" panose="020B0609020204030204" pitchFamily="49" charset="0"/>
              </a:rPr>
              <a:t>    ans = 0.8640000019222498</a:t>
            </a:r>
            <a:endParaRPr lang="en-US" sz="1800" dirty="0">
              <a:latin typeface="Consolas" panose="020B0609020204030204" pitchFamily="49" charset="0"/>
            </a:endParaRPr>
          </a:p>
          <a:p>
            <a:pPr marL="800100" lvl="2" indent="0">
              <a:buNone/>
            </a:pPr>
            <a:endParaRPr lang="en-US" sz="1800" dirty="0">
              <a:latin typeface="Consolas" panose="020B0609020204030204" pitchFamily="49" charset="0"/>
            </a:endParaRPr>
          </a:p>
          <a:p>
            <a:pPr marL="800100" lvl="2" indent="0">
              <a:buNone/>
            </a:pPr>
            <a:r>
              <a:rPr lang="en-US" sz="1800" dirty="0">
                <a:latin typeface="Consolas" panose="020B0609020204030204" pitchFamily="49" charset="0"/>
              </a:rPr>
              <a:t>&gt;&gt; </a:t>
            </a:r>
            <a:r>
              <a:rPr lang="en-US" sz="1800" dirty="0" err="1">
                <a:latin typeface="Consolas" panose="020B0609020204030204" pitchFamily="49" charset="0"/>
              </a:rPr>
              <a:t>quad_interp</a:t>
            </a:r>
            <a:r>
              <a:rPr lang="en-US" sz="1800" dirty="0">
                <a:latin typeface="Consolas" panose="020B0609020204030204" pitchFamily="49" charset="0"/>
              </a:rPr>
              <a:t>( 1000.0, 0.1, [0.5 0.8 0.9], 1000.04 )</a:t>
            </a:r>
          </a:p>
          <a:p>
            <a:pPr marL="800100" lvl="2" indent="0">
              <a:buNone/>
            </a:pPr>
            <a:r>
              <a:rPr lang="en-US" sz="1800" dirty="0">
                <a:latin typeface="Consolas" panose="020B0609020204030204" pitchFamily="49" charset="0"/>
              </a:rPr>
              <a:t>    </a:t>
            </a:r>
            <a:r>
              <a:rPr lang="en-US" sz="1800" dirty="0" err="1">
                <a:latin typeface="Consolas" panose="020B0609020204030204" pitchFamily="49" charset="0"/>
              </a:rPr>
              <a:t>ans</a:t>
            </a:r>
            <a:r>
              <a:rPr lang="en-US" sz="1800" dirty="0">
                <a:latin typeface="Consolas" panose="020B0609020204030204" pitchFamily="49" charset="0"/>
              </a:rPr>
              <a:t> = 0.8639999999999564</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The relative error 44056 times larger</a:t>
            </a:r>
          </a:p>
          <a:p>
            <a:pPr marL="800100" lvl="2" indent="0">
              <a:buNone/>
            </a:pPr>
            <a:endParaRPr lang="en-US" dirty="0">
              <a:latin typeface="Consolas" panose="020B0609020204030204" pitchFamily="49" charset="0"/>
            </a:endParaRPr>
          </a:p>
        </p:txBody>
      </p:sp>
      <p:sp>
        <p:nvSpPr>
          <p:cNvPr id="4" name="Footer Placeholder 3">
            <a:extLst>
              <a:ext uri="{FF2B5EF4-FFF2-40B4-BE49-F238E27FC236}">
                <a16:creationId xmlns:a16="http://schemas.microsoft.com/office/drawing/2014/main" id="{0D2B61E2-9E18-40C4-BCF3-7BA247663CE5}"/>
              </a:ext>
            </a:extLst>
          </p:cNvPr>
          <p:cNvSpPr>
            <a:spLocks noGrp="1"/>
          </p:cNvSpPr>
          <p:nvPr>
            <p:ph type="ftr" sz="quarter" idx="11"/>
          </p:nvPr>
        </p:nvSpPr>
        <p:spPr/>
        <p:txBody>
          <a:bodyPr/>
          <a:lstStyle/>
          <a:p>
            <a:r>
              <a:rPr lang="en-US"/>
              <a:t>Interpolation</a:t>
            </a:r>
            <a:endParaRPr lang="en-CA" dirty="0"/>
          </a:p>
        </p:txBody>
      </p:sp>
      <p:sp>
        <p:nvSpPr>
          <p:cNvPr id="5" name="Slide Number Placeholder 4">
            <a:extLst>
              <a:ext uri="{FF2B5EF4-FFF2-40B4-BE49-F238E27FC236}">
                <a16:creationId xmlns:a16="http://schemas.microsoft.com/office/drawing/2014/main" id="{3AFA1081-11A4-4569-9B19-F0EC0F701ADC}"/>
              </a:ext>
            </a:extLst>
          </p:cNvPr>
          <p:cNvSpPr>
            <a:spLocks noGrp="1"/>
          </p:cNvSpPr>
          <p:nvPr>
            <p:ph type="sldNum" sz="quarter" idx="12"/>
          </p:nvPr>
        </p:nvSpPr>
        <p:spPr/>
        <p:txBody>
          <a:bodyPr/>
          <a:lstStyle/>
          <a:p>
            <a:fld id="{42EF6DC8-DA9C-4533-8A40-BB00A2545AF8}" type="slidenum">
              <a:rPr lang="en-CA" smtClean="0"/>
              <a:pPr/>
              <a:t>27</a:t>
            </a:fld>
            <a:endParaRPr lang="en-CA"/>
          </a:p>
        </p:txBody>
      </p:sp>
    </p:spTree>
    <p:custDataLst>
      <p:tags r:id="rId1"/>
    </p:custDataLst>
    <p:extLst>
      <p:ext uri="{BB962C8B-B14F-4D97-AF65-F5344CB8AC3E}">
        <p14:creationId xmlns:p14="http://schemas.microsoft.com/office/powerpoint/2010/main" val="35317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5EE39-6231-4A8F-B436-88C30958486F}"/>
              </a:ext>
            </a:extLst>
          </p:cNvPr>
          <p:cNvSpPr>
            <a:spLocks noGrp="1"/>
          </p:cNvSpPr>
          <p:nvPr>
            <p:ph type="title"/>
          </p:nvPr>
        </p:nvSpPr>
        <p:spPr/>
        <p:txBody>
          <a:bodyPr/>
          <a:lstStyle/>
          <a:p>
            <a:r>
              <a:rPr lang="en-US" dirty="0"/>
              <a:t>Numeric error</a:t>
            </a:r>
          </a:p>
        </p:txBody>
      </p:sp>
      <p:sp>
        <p:nvSpPr>
          <p:cNvPr id="3" name="Content Placeholder 2">
            <a:extLst>
              <a:ext uri="{FF2B5EF4-FFF2-40B4-BE49-F238E27FC236}">
                <a16:creationId xmlns:a16="http://schemas.microsoft.com/office/drawing/2014/main" id="{E7F16372-3100-4F56-A4E7-7561330F150F}"/>
              </a:ext>
            </a:extLst>
          </p:cNvPr>
          <p:cNvSpPr>
            <a:spLocks noGrp="1"/>
          </p:cNvSpPr>
          <p:nvPr>
            <p:ph idx="1"/>
          </p:nvPr>
        </p:nvSpPr>
        <p:spPr/>
        <p:txBody>
          <a:bodyPr/>
          <a:lstStyle/>
          <a:p>
            <a:r>
              <a:rPr lang="en-US" dirty="0"/>
              <a:t>Recall that the condition number tells you how much an error may be magnified</a:t>
            </a:r>
          </a:p>
          <a:p>
            <a:pPr marL="800100" lvl="2" indent="0">
              <a:buNone/>
            </a:pPr>
            <a:r>
              <a:rPr lang="en-US" sz="1800" dirty="0">
                <a:latin typeface="Consolas" panose="020B0609020204030204" pitchFamily="49" charset="0"/>
              </a:rPr>
              <a:t>&gt;&gt; </a:t>
            </a:r>
            <a:r>
              <a:rPr lang="en-US" sz="1800" dirty="0" err="1">
                <a:latin typeface="Consolas" panose="020B0609020204030204" pitchFamily="49" charset="0"/>
              </a:rPr>
              <a:t>cond</a:t>
            </a:r>
            <a:r>
              <a:rPr lang="en-US" sz="1800" dirty="0">
                <a:latin typeface="Consolas" panose="020B0609020204030204" pitchFamily="49" charset="0"/>
              </a:rPr>
              <a:t>( </a:t>
            </a:r>
            <a:r>
              <a:rPr lang="en-US" sz="1800" dirty="0" err="1">
                <a:latin typeface="Consolas" panose="020B0609020204030204" pitchFamily="49" charset="0"/>
              </a:rPr>
              <a:t>vander</a:t>
            </a:r>
            <a:r>
              <a:rPr lang="en-US" sz="1800" dirty="0">
                <a:latin typeface="Consolas" panose="020B0609020204030204" pitchFamily="49" charset="0"/>
              </a:rPr>
              <a:t>( [999.9 1000 1000.1] ) )</a:t>
            </a:r>
          </a:p>
          <a:p>
            <a:pPr marL="800100" lvl="2" indent="0">
              <a:buNone/>
            </a:pPr>
            <a:r>
              <a:rPr lang="en-US" sz="1800" dirty="0">
                <a:latin typeface="Consolas" panose="020B0609020204030204" pitchFamily="49" charset="0"/>
              </a:rPr>
              <a:t>    212132567547302.3</a:t>
            </a:r>
          </a:p>
          <a:p>
            <a:pPr marL="800100" lvl="2" indent="0">
              <a:buNone/>
            </a:pPr>
            <a:endParaRPr lang="en-US" sz="1800" dirty="0">
              <a:latin typeface="Consolas" panose="020B0609020204030204" pitchFamily="49" charset="0"/>
            </a:endParaRPr>
          </a:p>
          <a:p>
            <a:pPr marL="800100" lvl="2" indent="0">
              <a:buNone/>
            </a:pPr>
            <a:r>
              <a:rPr lang="en-US" sz="1800" dirty="0">
                <a:latin typeface="Consolas" panose="020B0609020204030204" pitchFamily="49" charset="0"/>
              </a:rPr>
              <a:t>&gt;&gt; </a:t>
            </a:r>
            <a:r>
              <a:rPr lang="en-US" sz="1800" dirty="0" err="1">
                <a:latin typeface="Consolas" panose="020B0609020204030204" pitchFamily="49" charset="0"/>
              </a:rPr>
              <a:t>cond</a:t>
            </a:r>
            <a:r>
              <a:rPr lang="en-US" sz="1800" dirty="0">
                <a:latin typeface="Consolas" panose="020B0609020204030204" pitchFamily="49" charset="0"/>
              </a:rPr>
              <a:t>( </a:t>
            </a:r>
            <a:r>
              <a:rPr lang="en-US" sz="1800" dirty="0" err="1">
                <a:latin typeface="Consolas" panose="020B0609020204030204" pitchFamily="49" charset="0"/>
              </a:rPr>
              <a:t>vander</a:t>
            </a:r>
            <a:r>
              <a:rPr lang="en-US" sz="1800" dirty="0">
                <a:latin typeface="Consolas" panose="020B0609020204030204" pitchFamily="49" charset="0"/>
              </a:rPr>
              <a:t>( [-0.1 0.1] ) )</a:t>
            </a:r>
          </a:p>
          <a:p>
            <a:pPr marL="800100" lvl="2" indent="0">
              <a:buNone/>
            </a:pPr>
            <a:r>
              <a:rPr lang="en-US" sz="1800" dirty="0">
                <a:latin typeface="Consolas" panose="020B0609020204030204" pitchFamily="49" charset="0"/>
              </a:rPr>
              <a:t>    9.999999999999996</a:t>
            </a:r>
          </a:p>
          <a:p>
            <a:pPr marL="800100" lvl="2" indent="0">
              <a:buNone/>
            </a:pPr>
            <a:endParaRPr lang="en-US" sz="1800" dirty="0">
              <a:latin typeface="Consolas" panose="020B0609020204030204" pitchFamily="49" charset="0"/>
            </a:endParaRPr>
          </a:p>
          <a:p>
            <a:pPr lvl="1"/>
            <a:r>
              <a:rPr lang="en-US" dirty="0"/>
              <a:t>The first is larger by a factor of 21 trillion</a:t>
            </a:r>
            <a:endParaRPr lang="en-US" dirty="0">
              <a:latin typeface="Consolas" panose="020B0609020204030204" pitchFamily="49" charset="0"/>
            </a:endParaRPr>
          </a:p>
        </p:txBody>
      </p:sp>
      <p:sp>
        <p:nvSpPr>
          <p:cNvPr id="4" name="Footer Placeholder 3">
            <a:extLst>
              <a:ext uri="{FF2B5EF4-FFF2-40B4-BE49-F238E27FC236}">
                <a16:creationId xmlns:a16="http://schemas.microsoft.com/office/drawing/2014/main" id="{0D2B61E2-9E18-40C4-BCF3-7BA247663CE5}"/>
              </a:ext>
            </a:extLst>
          </p:cNvPr>
          <p:cNvSpPr>
            <a:spLocks noGrp="1"/>
          </p:cNvSpPr>
          <p:nvPr>
            <p:ph type="ftr" sz="quarter" idx="11"/>
          </p:nvPr>
        </p:nvSpPr>
        <p:spPr/>
        <p:txBody>
          <a:bodyPr/>
          <a:lstStyle/>
          <a:p>
            <a:r>
              <a:rPr lang="en-US"/>
              <a:t>Interpolation</a:t>
            </a:r>
            <a:endParaRPr lang="en-CA" dirty="0"/>
          </a:p>
        </p:txBody>
      </p:sp>
      <p:sp>
        <p:nvSpPr>
          <p:cNvPr id="5" name="Slide Number Placeholder 4">
            <a:extLst>
              <a:ext uri="{FF2B5EF4-FFF2-40B4-BE49-F238E27FC236}">
                <a16:creationId xmlns:a16="http://schemas.microsoft.com/office/drawing/2014/main" id="{3AFA1081-11A4-4569-9B19-F0EC0F701ADC}"/>
              </a:ext>
            </a:extLst>
          </p:cNvPr>
          <p:cNvSpPr>
            <a:spLocks noGrp="1"/>
          </p:cNvSpPr>
          <p:nvPr>
            <p:ph type="sldNum" sz="quarter" idx="12"/>
          </p:nvPr>
        </p:nvSpPr>
        <p:spPr/>
        <p:txBody>
          <a:bodyPr/>
          <a:lstStyle/>
          <a:p>
            <a:fld id="{42EF6DC8-DA9C-4533-8A40-BB00A2545AF8}" type="slidenum">
              <a:rPr lang="en-CA" smtClean="0"/>
              <a:pPr/>
              <a:t>28</a:t>
            </a:fld>
            <a:endParaRPr lang="en-CA"/>
          </a:p>
        </p:txBody>
      </p:sp>
    </p:spTree>
    <p:custDataLst>
      <p:tags r:id="rId1"/>
    </p:custDataLst>
    <p:extLst>
      <p:ext uri="{BB962C8B-B14F-4D97-AF65-F5344CB8AC3E}">
        <p14:creationId xmlns:p14="http://schemas.microsoft.com/office/powerpoint/2010/main" val="315380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5EE39-6231-4A8F-B436-88C30958486F}"/>
              </a:ext>
            </a:extLst>
          </p:cNvPr>
          <p:cNvSpPr>
            <a:spLocks noGrp="1"/>
          </p:cNvSpPr>
          <p:nvPr>
            <p:ph type="title"/>
          </p:nvPr>
        </p:nvSpPr>
        <p:spPr/>
        <p:txBody>
          <a:bodyPr/>
          <a:lstStyle/>
          <a:p>
            <a:r>
              <a:rPr lang="en-US" dirty="0"/>
              <a:t>Other issues</a:t>
            </a:r>
          </a:p>
        </p:txBody>
      </p:sp>
      <p:sp>
        <p:nvSpPr>
          <p:cNvPr id="3" name="Content Placeholder 2">
            <a:extLst>
              <a:ext uri="{FF2B5EF4-FFF2-40B4-BE49-F238E27FC236}">
                <a16:creationId xmlns:a16="http://schemas.microsoft.com/office/drawing/2014/main" id="{E7F16372-3100-4F56-A4E7-7561330F150F}"/>
              </a:ext>
            </a:extLst>
          </p:cNvPr>
          <p:cNvSpPr>
            <a:spLocks noGrp="1"/>
          </p:cNvSpPr>
          <p:nvPr>
            <p:ph idx="1"/>
          </p:nvPr>
        </p:nvSpPr>
        <p:spPr/>
        <p:txBody>
          <a:bodyPr/>
          <a:lstStyle/>
          <a:p>
            <a:r>
              <a:rPr lang="en-US" dirty="0"/>
              <a:t>Other issues:</a:t>
            </a:r>
          </a:p>
          <a:p>
            <a:pPr lvl="1"/>
            <a:r>
              <a:rPr lang="en-US" dirty="0"/>
              <a:t>Higher-order interpolating polynomials result in higher error</a:t>
            </a:r>
          </a:p>
          <a:p>
            <a:pPr lvl="2"/>
            <a:r>
              <a:rPr lang="en-US" dirty="0"/>
              <a:t>Consequently, we will restrict ourselves to lower degree interpolating polynomials</a:t>
            </a:r>
          </a:p>
          <a:p>
            <a:pPr lvl="1"/>
            <a:r>
              <a:rPr lang="en-US" dirty="0"/>
              <a:t>If we are interpolating the </a:t>
            </a:r>
            <a:r>
              <a:rPr lang="en-US" i="1" dirty="0">
                <a:latin typeface="Times New Roman" panose="02020603050405020304" pitchFamily="18" charset="0"/>
              </a:rPr>
              <a:t>x</a:t>
            </a:r>
            <a:r>
              <a:rPr lang="en-US" dirty="0"/>
              <a:t>-values</a:t>
            </a:r>
          </a:p>
          <a:p>
            <a:pPr marL="457200" lvl="1" indent="0" algn="ctr">
              <a:buNone/>
            </a:pPr>
            <a:r>
              <a:rPr lang="en-US" i="1" dirty="0">
                <a:latin typeface="Times New Roman" panose="02020603050405020304" pitchFamily="18" charset="0"/>
              </a:rPr>
              <a:t>x</a:t>
            </a:r>
            <a:r>
              <a:rPr lang="en-US" baseline="-25000" dirty="0">
                <a:latin typeface="Times New Roman" panose="02020603050405020304" pitchFamily="18" charset="0"/>
              </a:rPr>
              <a:t>1</a:t>
            </a:r>
            <a:r>
              <a:rPr lang="en-US" dirty="0">
                <a:latin typeface="Times New Roman" panose="02020603050405020304" pitchFamily="18" charset="0"/>
              </a:rPr>
              <a:t> &lt; </a:t>
            </a:r>
            <a:r>
              <a:rPr lang="en-US" i="1" dirty="0">
                <a:latin typeface="Times New Roman" panose="02020603050405020304" pitchFamily="18" charset="0"/>
              </a:rPr>
              <a:t>x</a:t>
            </a:r>
            <a:r>
              <a:rPr lang="en-US" baseline="-25000" dirty="0">
                <a:latin typeface="Times New Roman" panose="02020603050405020304" pitchFamily="18" charset="0"/>
              </a:rPr>
              <a:t>2</a:t>
            </a:r>
            <a:r>
              <a:rPr lang="en-US" dirty="0">
                <a:latin typeface="Times New Roman" panose="02020603050405020304" pitchFamily="18" charset="0"/>
              </a:rPr>
              <a:t> &lt; ··· &lt; </a:t>
            </a:r>
            <a:r>
              <a:rPr lang="en-US" i="1" dirty="0" err="1">
                <a:latin typeface="Times New Roman" panose="02020603050405020304" pitchFamily="18" charset="0"/>
              </a:rPr>
              <a:t>x</a:t>
            </a:r>
            <a:r>
              <a:rPr lang="en-US" i="1" baseline="-25000" dirty="0" err="1">
                <a:latin typeface="Times New Roman" panose="02020603050405020304" pitchFamily="18" charset="0"/>
              </a:rPr>
              <a:t>n</a:t>
            </a:r>
            <a:endParaRPr lang="en-US" i="1" baseline="-25000" dirty="0">
              <a:latin typeface="Times New Roman" panose="02020603050405020304" pitchFamily="18" charset="0"/>
            </a:endParaRPr>
          </a:p>
          <a:p>
            <a:pPr marL="457200" lvl="1" indent="0">
              <a:buNone/>
            </a:pPr>
            <a:r>
              <a:rPr lang="en-US" dirty="0">
                <a:solidFill>
                  <a:prstClr val="white"/>
                </a:solidFill>
              </a:rPr>
              <a:t>     it is generally only safe to evaluate the interpolating polynomial </a:t>
            </a:r>
            <a:br>
              <a:rPr lang="en-US" dirty="0">
                <a:solidFill>
                  <a:prstClr val="white"/>
                </a:solidFill>
              </a:rPr>
            </a:br>
            <a:r>
              <a:rPr lang="en-US" dirty="0">
                <a:solidFill>
                  <a:prstClr val="white"/>
                </a:solidFill>
              </a:rPr>
              <a:t>     for values of </a:t>
            </a:r>
            <a:r>
              <a:rPr lang="en-US" i="1" dirty="0">
                <a:latin typeface="Times New Roman" panose="02020603050405020304" pitchFamily="18" charset="0"/>
              </a:rPr>
              <a:t>x</a:t>
            </a:r>
            <a:r>
              <a:rPr lang="en-US" baseline="-25000" dirty="0">
                <a:latin typeface="Times New Roman" panose="02020603050405020304" pitchFamily="18" charset="0"/>
              </a:rPr>
              <a:t>1</a:t>
            </a:r>
            <a:r>
              <a:rPr lang="en-US" dirty="0">
                <a:latin typeface="Times New Roman" panose="02020603050405020304" pitchFamily="18" charset="0"/>
              </a:rPr>
              <a:t> &lt; </a:t>
            </a:r>
            <a:r>
              <a:rPr lang="en-US" i="1" dirty="0">
                <a:latin typeface="Times New Roman" panose="02020603050405020304" pitchFamily="18" charset="0"/>
              </a:rPr>
              <a:t>x</a:t>
            </a:r>
            <a:r>
              <a:rPr lang="en-US" dirty="0">
                <a:latin typeface="Times New Roman" panose="02020603050405020304" pitchFamily="18" charset="0"/>
              </a:rPr>
              <a:t> &lt; </a:t>
            </a:r>
            <a:r>
              <a:rPr lang="en-US" i="1" dirty="0" err="1">
                <a:latin typeface="Times New Roman" panose="02020603050405020304" pitchFamily="18" charset="0"/>
              </a:rPr>
              <a:t>x</a:t>
            </a:r>
            <a:r>
              <a:rPr lang="en-US" i="1" baseline="-25000" dirty="0" err="1">
                <a:latin typeface="Times New Roman" panose="02020603050405020304" pitchFamily="18" charset="0"/>
              </a:rPr>
              <a:t>n</a:t>
            </a:r>
            <a:endParaRPr lang="en-US" dirty="0">
              <a:solidFill>
                <a:prstClr val="white"/>
              </a:solidFill>
            </a:endParaRPr>
          </a:p>
          <a:p>
            <a:pPr lvl="2"/>
            <a:r>
              <a:rPr lang="en-US" dirty="0"/>
              <a:t>If evaluating the interpolating polynomial for values of </a:t>
            </a:r>
            <a:r>
              <a:rPr lang="en-US" i="1" dirty="0">
                <a:latin typeface="Times New Roman" panose="02020603050405020304" pitchFamily="18" charset="0"/>
              </a:rPr>
              <a:t>x</a:t>
            </a:r>
            <a:r>
              <a:rPr lang="en-US" dirty="0"/>
              <a:t> either</a:t>
            </a:r>
          </a:p>
          <a:p>
            <a:pPr marL="857250" lvl="2" indent="0" algn="ctr">
              <a:buNone/>
            </a:pPr>
            <a:r>
              <a:rPr lang="en-US" i="1" dirty="0">
                <a:latin typeface="Times New Roman" panose="02020603050405020304" pitchFamily="18" charset="0"/>
              </a:rPr>
              <a:t>x</a:t>
            </a:r>
            <a:r>
              <a:rPr lang="en-US" dirty="0">
                <a:latin typeface="Times New Roman" panose="02020603050405020304" pitchFamily="18" charset="0"/>
              </a:rPr>
              <a:t> &lt; </a:t>
            </a:r>
            <a:r>
              <a:rPr lang="en-US" i="1" dirty="0">
                <a:latin typeface="Times New Roman" panose="02020603050405020304" pitchFamily="18" charset="0"/>
              </a:rPr>
              <a:t>x</a:t>
            </a:r>
            <a:r>
              <a:rPr lang="en-US" baseline="-25000" dirty="0">
                <a:latin typeface="Times New Roman" panose="02020603050405020304" pitchFamily="18" charset="0"/>
              </a:rPr>
              <a:t>1</a:t>
            </a:r>
            <a:r>
              <a:rPr lang="en-US" dirty="0">
                <a:latin typeface="Times New Roman" panose="02020603050405020304" pitchFamily="18" charset="0"/>
              </a:rPr>
              <a:t> </a:t>
            </a:r>
            <a:r>
              <a:rPr lang="en-US" dirty="0"/>
              <a:t> or</a:t>
            </a:r>
            <a:r>
              <a:rPr lang="en-US" dirty="0">
                <a:latin typeface="Times New Roman" panose="02020603050405020304" pitchFamily="18" charset="0"/>
              </a:rPr>
              <a:t> </a:t>
            </a:r>
            <a:r>
              <a:rPr lang="en-US" i="1" dirty="0">
                <a:latin typeface="Times New Roman" panose="02020603050405020304" pitchFamily="18" charset="0"/>
              </a:rPr>
              <a:t>x </a:t>
            </a:r>
            <a:r>
              <a:rPr lang="en-US" dirty="0">
                <a:latin typeface="Times New Roman" panose="02020603050405020304" pitchFamily="18" charset="0"/>
              </a:rPr>
              <a:t>&gt; </a:t>
            </a:r>
            <a:r>
              <a:rPr lang="en-US" i="1" dirty="0" err="1">
                <a:latin typeface="Times New Roman" panose="02020603050405020304" pitchFamily="18" charset="0"/>
              </a:rPr>
              <a:t>x</a:t>
            </a:r>
            <a:r>
              <a:rPr lang="en-US" i="1" baseline="-25000" dirty="0" err="1">
                <a:latin typeface="Times New Roman" panose="02020603050405020304" pitchFamily="18" charset="0"/>
              </a:rPr>
              <a:t>n</a:t>
            </a:r>
            <a:endParaRPr lang="en-US" i="1" baseline="-25000" dirty="0">
              <a:latin typeface="Times New Roman" panose="02020603050405020304" pitchFamily="18" charset="0"/>
            </a:endParaRPr>
          </a:p>
          <a:p>
            <a:pPr marL="857250" lvl="2" indent="0">
              <a:buNone/>
            </a:pPr>
            <a:r>
              <a:rPr lang="en-US" dirty="0">
                <a:solidFill>
                  <a:prstClr val="white"/>
                </a:solidFill>
              </a:rPr>
              <a:t>     it is called </a:t>
            </a:r>
            <a:r>
              <a:rPr lang="en-US" i="1" dirty="0">
                <a:solidFill>
                  <a:prstClr val="white"/>
                </a:solidFill>
              </a:rPr>
              <a:t>extrapolation</a:t>
            </a:r>
            <a:r>
              <a:rPr lang="en-US" dirty="0">
                <a:solidFill>
                  <a:prstClr val="white"/>
                </a:solidFill>
              </a:rPr>
              <a:t>, and the error increases rapidly</a:t>
            </a:r>
          </a:p>
          <a:p>
            <a:pPr marL="457200" lvl="1" indent="0" algn="ctr">
              <a:buNone/>
            </a:pPr>
            <a:endParaRPr lang="en-US" i="1" dirty="0"/>
          </a:p>
          <a:p>
            <a:pPr marL="457200" lvl="1" indent="0" algn="ctr">
              <a:buNone/>
            </a:pPr>
            <a:endParaRPr lang="en-US" i="1" dirty="0"/>
          </a:p>
        </p:txBody>
      </p:sp>
      <p:sp>
        <p:nvSpPr>
          <p:cNvPr id="4" name="Footer Placeholder 3">
            <a:extLst>
              <a:ext uri="{FF2B5EF4-FFF2-40B4-BE49-F238E27FC236}">
                <a16:creationId xmlns:a16="http://schemas.microsoft.com/office/drawing/2014/main" id="{0D2B61E2-9E18-40C4-BCF3-7BA247663CE5}"/>
              </a:ext>
            </a:extLst>
          </p:cNvPr>
          <p:cNvSpPr>
            <a:spLocks noGrp="1"/>
          </p:cNvSpPr>
          <p:nvPr>
            <p:ph type="ftr" sz="quarter" idx="11"/>
          </p:nvPr>
        </p:nvSpPr>
        <p:spPr/>
        <p:txBody>
          <a:bodyPr/>
          <a:lstStyle/>
          <a:p>
            <a:r>
              <a:rPr lang="en-US"/>
              <a:t>Interpolation</a:t>
            </a:r>
            <a:endParaRPr lang="en-CA" dirty="0"/>
          </a:p>
        </p:txBody>
      </p:sp>
      <p:sp>
        <p:nvSpPr>
          <p:cNvPr id="5" name="Slide Number Placeholder 4">
            <a:extLst>
              <a:ext uri="{FF2B5EF4-FFF2-40B4-BE49-F238E27FC236}">
                <a16:creationId xmlns:a16="http://schemas.microsoft.com/office/drawing/2014/main" id="{3AFA1081-11A4-4569-9B19-F0EC0F701ADC}"/>
              </a:ext>
            </a:extLst>
          </p:cNvPr>
          <p:cNvSpPr>
            <a:spLocks noGrp="1"/>
          </p:cNvSpPr>
          <p:nvPr>
            <p:ph type="sldNum" sz="quarter" idx="12"/>
          </p:nvPr>
        </p:nvSpPr>
        <p:spPr/>
        <p:txBody>
          <a:bodyPr/>
          <a:lstStyle/>
          <a:p>
            <a:fld id="{42EF6DC8-DA9C-4533-8A40-BB00A2545AF8}" type="slidenum">
              <a:rPr lang="en-CA" smtClean="0"/>
              <a:pPr/>
              <a:t>29</a:t>
            </a:fld>
            <a:endParaRPr lang="en-CA"/>
          </a:p>
        </p:txBody>
      </p:sp>
    </p:spTree>
    <p:custDataLst>
      <p:tags r:id="rId1"/>
    </p:custDataLst>
    <p:extLst>
      <p:ext uri="{BB962C8B-B14F-4D97-AF65-F5344CB8AC3E}">
        <p14:creationId xmlns:p14="http://schemas.microsoft.com/office/powerpoint/2010/main" val="229269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interpolation</a:t>
            </a:r>
            <a:endParaRPr lang="en-CA" dirty="0"/>
          </a:p>
        </p:txBody>
      </p:sp>
      <p:sp>
        <p:nvSpPr>
          <p:cNvPr id="3" name="Content Placeholder 2"/>
          <p:cNvSpPr>
            <a:spLocks noGrp="1"/>
          </p:cNvSpPr>
          <p:nvPr>
            <p:ph idx="1"/>
          </p:nvPr>
        </p:nvSpPr>
        <p:spPr>
          <a:xfrm>
            <a:off x="457200" y="1600200"/>
            <a:ext cx="8534400" cy="5257800"/>
          </a:xfrm>
        </p:spPr>
        <p:txBody>
          <a:bodyPr>
            <a:normAutofit/>
          </a:bodyPr>
          <a:lstStyle/>
          <a:p>
            <a:r>
              <a:rPr lang="en-US" dirty="0"/>
              <a:t>Given two</a:t>
            </a:r>
            <a:r>
              <a:rPr lang="en-US" dirty="0">
                <a:latin typeface="Times New Roman" panose="02020603050405020304" pitchFamily="18" charset="0"/>
              </a:rPr>
              <a:t> points (</a:t>
            </a:r>
            <a:r>
              <a:rPr lang="en-US" i="1" dirty="0">
                <a:latin typeface="Times New Roman" panose="02020603050405020304" pitchFamily="18" charset="0"/>
              </a:rPr>
              <a:t>x</a:t>
            </a:r>
            <a:r>
              <a:rPr lang="en-US" baseline="-25000" dirty="0">
                <a:latin typeface="Times New Roman" panose="02020603050405020304" pitchFamily="18" charset="0"/>
              </a:rPr>
              <a:t>1</a:t>
            </a:r>
            <a:r>
              <a:rPr lang="en-US" dirty="0">
                <a:latin typeface="Times New Roman" panose="02020603050405020304" pitchFamily="18" charset="0"/>
              </a:rPr>
              <a:t>, </a:t>
            </a:r>
            <a:r>
              <a:rPr lang="en-US" i="1" dirty="0">
                <a:latin typeface="Times New Roman" panose="02020603050405020304" pitchFamily="18" charset="0"/>
              </a:rPr>
              <a:t>y</a:t>
            </a:r>
            <a:r>
              <a:rPr lang="en-US" baseline="-25000" dirty="0">
                <a:latin typeface="Times New Roman" panose="02020603050405020304" pitchFamily="18" charset="0"/>
              </a:rPr>
              <a:t>1</a:t>
            </a:r>
            <a:r>
              <a:rPr lang="en-US" dirty="0">
                <a:latin typeface="Times New Roman" panose="02020603050405020304" pitchFamily="18" charset="0"/>
              </a:rPr>
              <a:t>), (</a:t>
            </a:r>
            <a:r>
              <a:rPr lang="en-US" i="1" dirty="0">
                <a:latin typeface="Times New Roman" panose="02020603050405020304" pitchFamily="18" charset="0"/>
              </a:rPr>
              <a:t>x</a:t>
            </a:r>
            <a:r>
              <a:rPr lang="en-US" baseline="-25000" dirty="0">
                <a:latin typeface="Times New Roman" panose="02020603050405020304" pitchFamily="18" charset="0"/>
              </a:rPr>
              <a:t>2</a:t>
            </a:r>
            <a:r>
              <a:rPr lang="en-US" dirty="0">
                <a:latin typeface="Times New Roman" panose="02020603050405020304" pitchFamily="18" charset="0"/>
              </a:rPr>
              <a:t>, </a:t>
            </a:r>
            <a:r>
              <a:rPr lang="en-US" i="1" dirty="0">
                <a:latin typeface="Times New Roman" panose="02020603050405020304" pitchFamily="18" charset="0"/>
              </a:rPr>
              <a:t>y</a:t>
            </a:r>
            <a:r>
              <a:rPr lang="en-US" baseline="-25000" dirty="0">
                <a:latin typeface="Times New Roman" panose="02020603050405020304" pitchFamily="18" charset="0"/>
              </a:rPr>
              <a:t>2</a:t>
            </a:r>
            <a:r>
              <a:rPr lang="en-US" dirty="0">
                <a:latin typeface="Times New Roman" panose="02020603050405020304" pitchFamily="18" charset="0"/>
              </a:rPr>
              <a:t>) with </a:t>
            </a:r>
            <a:r>
              <a:rPr lang="en-US" i="1" dirty="0">
                <a:latin typeface="Times New Roman" panose="02020603050405020304" pitchFamily="18" charset="0"/>
              </a:rPr>
              <a:t>x</a:t>
            </a:r>
            <a:r>
              <a:rPr lang="en-US" baseline="-25000" dirty="0">
                <a:latin typeface="Times New Roman" panose="02020603050405020304" pitchFamily="18" charset="0"/>
              </a:rPr>
              <a:t>1</a:t>
            </a:r>
            <a:r>
              <a:rPr lang="en-US" dirty="0">
                <a:latin typeface="Times New Roman" panose="02020603050405020304" pitchFamily="18" charset="0"/>
              </a:rPr>
              <a:t> ≠ </a:t>
            </a:r>
            <a:r>
              <a:rPr lang="en-US" i="1" dirty="0">
                <a:latin typeface="Times New Roman" panose="02020603050405020304" pitchFamily="18" charset="0"/>
              </a:rPr>
              <a:t>x</a:t>
            </a:r>
            <a:r>
              <a:rPr lang="en-US" baseline="-25000" dirty="0">
                <a:latin typeface="Times New Roman" panose="02020603050405020304" pitchFamily="18" charset="0"/>
              </a:rPr>
              <a:t>2</a:t>
            </a:r>
            <a:r>
              <a:rPr lang="en-US" dirty="0">
                <a:latin typeface="Times New Roman" panose="02020603050405020304" pitchFamily="18" charset="0"/>
              </a:rPr>
              <a:t>,</a:t>
            </a:r>
            <a:br>
              <a:rPr lang="en-US" dirty="0">
                <a:latin typeface="Times New Roman" panose="02020603050405020304" pitchFamily="18" charset="0"/>
              </a:rPr>
            </a:br>
            <a:r>
              <a:rPr lang="en-US" dirty="0">
                <a:latin typeface="Times New Roman" panose="02020603050405020304" pitchFamily="18" charset="0"/>
              </a:rPr>
              <a:t>  </a:t>
            </a:r>
            <a:r>
              <a:rPr lang="en-US" dirty="0"/>
              <a:t>you can find the straight line that passes through these two points</a:t>
            </a:r>
          </a:p>
          <a:p>
            <a:pPr lvl="1"/>
            <a:r>
              <a:rPr lang="en-US" dirty="0"/>
              <a:t>In secondary school, you likely found a line</a:t>
            </a:r>
            <a:r>
              <a:rPr lang="en-US" dirty="0">
                <a:latin typeface="Times New Roman" panose="02020603050405020304" pitchFamily="18" charset="0"/>
              </a:rPr>
              <a:t> </a:t>
            </a:r>
            <a:r>
              <a:rPr lang="en-US" i="1" dirty="0">
                <a:latin typeface="Times New Roman" panose="02020603050405020304" pitchFamily="18" charset="0"/>
              </a:rPr>
              <a:t>y</a:t>
            </a:r>
            <a:r>
              <a:rPr lang="en-US" dirty="0">
                <a:latin typeface="Times New Roman" panose="02020603050405020304" pitchFamily="18" charset="0"/>
              </a:rPr>
              <a:t> = </a:t>
            </a:r>
            <a:r>
              <a:rPr lang="en-US" i="1" dirty="0">
                <a:latin typeface="Times New Roman" panose="02020603050405020304" pitchFamily="18" charset="0"/>
              </a:rPr>
              <a:t>mx</a:t>
            </a:r>
            <a:r>
              <a:rPr lang="en-US" dirty="0">
                <a:latin typeface="Times New Roman" panose="02020603050405020304" pitchFamily="18" charset="0"/>
              </a:rPr>
              <a:t> + </a:t>
            </a:r>
            <a:r>
              <a:rPr lang="en-US" i="1" dirty="0">
                <a:latin typeface="Times New Roman" panose="02020603050405020304" pitchFamily="18" charset="0"/>
              </a:rPr>
              <a:t>b</a:t>
            </a:r>
            <a:r>
              <a:rPr lang="en-US" dirty="0">
                <a:latin typeface="Times New Roman" panose="02020603050405020304" pitchFamily="18" charset="0"/>
              </a:rPr>
              <a:t> </a:t>
            </a:r>
            <a:r>
              <a:rPr lang="en-US" dirty="0"/>
              <a:t>as follows:</a:t>
            </a:r>
          </a:p>
          <a:p>
            <a:pPr lvl="1"/>
            <a:endParaRPr lang="en-US" dirty="0">
              <a:latin typeface="Times New Roman" panose="02020603050405020304" pitchFamily="18" charset="0"/>
            </a:endParaRPr>
          </a:p>
          <a:p>
            <a:pPr lvl="1"/>
            <a:endParaRPr lang="en-US" dirty="0">
              <a:latin typeface="Times New Roman" panose="02020603050405020304" pitchFamily="18" charset="0"/>
            </a:endParaRPr>
          </a:p>
          <a:p>
            <a:pPr lvl="1"/>
            <a:endParaRPr lang="en-US" dirty="0">
              <a:latin typeface="Times New Roman" panose="02020603050405020304" pitchFamily="18" charset="0"/>
            </a:endParaRPr>
          </a:p>
          <a:p>
            <a:pPr lvl="1"/>
            <a:r>
              <a:rPr lang="en-US" dirty="0"/>
              <a:t>Subtract Equation 1 from Equation 2 to get</a:t>
            </a:r>
          </a:p>
          <a:p>
            <a:pPr lvl="1"/>
            <a:endParaRPr lang="en-US" dirty="0">
              <a:latin typeface="Times New Roman" panose="02020603050405020304" pitchFamily="18" charset="0"/>
            </a:endParaRPr>
          </a:p>
          <a:p>
            <a:pPr lvl="1"/>
            <a:r>
              <a:rPr lang="en-US" dirty="0"/>
              <a:t>Isolate</a:t>
            </a:r>
            <a:r>
              <a:rPr lang="en-US" dirty="0">
                <a:latin typeface="Times New Roman" panose="02020603050405020304" pitchFamily="18" charset="0"/>
              </a:rPr>
              <a:t> </a:t>
            </a:r>
            <a:r>
              <a:rPr lang="en-US" i="1" dirty="0">
                <a:latin typeface="Times New Roman" panose="02020603050405020304" pitchFamily="18" charset="0"/>
              </a:rPr>
              <a:t>m</a:t>
            </a:r>
          </a:p>
          <a:p>
            <a:pPr lvl="1"/>
            <a:endParaRPr lang="en-US" i="1" dirty="0">
              <a:latin typeface="Times New Roman" panose="02020603050405020304" pitchFamily="18" charset="0"/>
            </a:endParaRPr>
          </a:p>
          <a:p>
            <a:pPr lvl="1"/>
            <a:endParaRPr lang="en-US" i="1" dirty="0">
              <a:latin typeface="Times New Roman" panose="02020603050405020304" pitchFamily="18" charset="0"/>
            </a:endParaRPr>
          </a:p>
          <a:p>
            <a:pPr lvl="1"/>
            <a:r>
              <a:rPr lang="en-US" dirty="0"/>
              <a:t>And substitute </a:t>
            </a:r>
            <a:r>
              <a:rPr lang="en-US" i="1" dirty="0">
                <a:latin typeface="Times New Roman" panose="02020603050405020304" pitchFamily="18" charset="0"/>
              </a:rPr>
              <a:t>m</a:t>
            </a:r>
            <a:r>
              <a:rPr lang="en-US" dirty="0">
                <a:latin typeface="Times New Roman" panose="02020603050405020304" pitchFamily="18" charset="0"/>
              </a:rPr>
              <a:t> </a:t>
            </a:r>
            <a:r>
              <a:rPr lang="en-US" dirty="0"/>
              <a:t>back in and solve for</a:t>
            </a:r>
            <a:r>
              <a:rPr lang="en-US" dirty="0">
                <a:latin typeface="Times New Roman" panose="02020603050405020304" pitchFamily="18" charset="0"/>
              </a:rPr>
              <a:t> </a:t>
            </a:r>
            <a:r>
              <a:rPr lang="en-US" i="1" dirty="0">
                <a:latin typeface="Times New Roman" panose="02020603050405020304" pitchFamily="18" charset="0"/>
              </a:rPr>
              <a:t>b</a:t>
            </a:r>
            <a:r>
              <a:rPr lang="en-US" dirty="0">
                <a:latin typeface="Times New Roman" panose="02020603050405020304" pitchFamily="18" charset="0"/>
              </a:rPr>
              <a:t>: </a:t>
            </a:r>
          </a:p>
        </p:txBody>
      </p:sp>
      <p:sp>
        <p:nvSpPr>
          <p:cNvPr id="4" name="Footer Placeholder 3"/>
          <p:cNvSpPr>
            <a:spLocks noGrp="1"/>
          </p:cNvSpPr>
          <p:nvPr>
            <p:ph type="ftr" sz="quarter" idx="11"/>
          </p:nvPr>
        </p:nvSpPr>
        <p:spPr/>
        <p:txBody>
          <a:bodyPr/>
          <a:lstStyle/>
          <a:p>
            <a:r>
              <a:rPr lang="en-US"/>
              <a:t>Interpolation</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3</a:t>
            </a:fld>
            <a:endParaRPr lang="en-CA"/>
          </a:p>
        </p:txBody>
      </p:sp>
      <p:graphicFrame>
        <p:nvGraphicFramePr>
          <p:cNvPr id="8" name="Object 7">
            <a:extLst>
              <a:ext uri="{FF2B5EF4-FFF2-40B4-BE49-F238E27FC236}">
                <a16:creationId xmlns:a16="http://schemas.microsoft.com/office/drawing/2014/main" id="{27D8FC48-33BF-4045-AC48-6C29F7AE0DC5}"/>
              </a:ext>
            </a:extLst>
          </p:cNvPr>
          <p:cNvGraphicFramePr>
            <a:graphicFrameLocks noChangeAspect="1"/>
          </p:cNvGraphicFramePr>
          <p:nvPr>
            <p:extLst>
              <p:ext uri="{D42A27DB-BD31-4B8C-83A1-F6EECF244321}">
                <p14:modId xmlns:p14="http://schemas.microsoft.com/office/powerpoint/2010/main" val="3423309038"/>
              </p:ext>
            </p:extLst>
          </p:nvPr>
        </p:nvGraphicFramePr>
        <p:xfrm>
          <a:off x="3808413" y="2800350"/>
          <a:ext cx="1527175" cy="882650"/>
        </p:xfrm>
        <a:graphic>
          <a:graphicData uri="http://schemas.openxmlformats.org/presentationml/2006/ole">
            <mc:AlternateContent xmlns:mc="http://schemas.openxmlformats.org/markup-compatibility/2006">
              <mc:Choice xmlns:v="urn:schemas-microsoft-com:vml" Requires="v">
                <p:oleObj name="Equation" r:id="rId3" imgW="685800" imgH="393480" progId="Equation.DSMT4">
                  <p:embed/>
                </p:oleObj>
              </mc:Choice>
              <mc:Fallback>
                <p:oleObj name="Equation" r:id="rId3" imgW="685800" imgH="393480" progId="Equation.DSMT4">
                  <p:embed/>
                  <p:pic>
                    <p:nvPicPr>
                      <p:cNvPr id="8" name="Object 7">
                        <a:extLst>
                          <a:ext uri="{FF2B5EF4-FFF2-40B4-BE49-F238E27FC236}">
                            <a16:creationId xmlns:a16="http://schemas.microsoft.com/office/drawing/2014/main" id="{27D8FC48-33BF-4045-AC48-6C29F7AE0DC5}"/>
                          </a:ext>
                        </a:extLst>
                      </p:cNvPr>
                      <p:cNvPicPr/>
                      <p:nvPr/>
                    </p:nvPicPr>
                    <p:blipFill>
                      <a:blip r:embed="rId4"/>
                      <a:stretch>
                        <a:fillRect/>
                      </a:stretch>
                    </p:blipFill>
                    <p:spPr>
                      <a:xfrm>
                        <a:off x="3808413" y="2800350"/>
                        <a:ext cx="1527175" cy="88265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27273731-8003-41E2-87FF-FE709D15B28F}"/>
              </a:ext>
            </a:extLst>
          </p:cNvPr>
          <p:cNvGraphicFramePr>
            <a:graphicFrameLocks noChangeAspect="1"/>
          </p:cNvGraphicFramePr>
          <p:nvPr>
            <p:extLst>
              <p:ext uri="{D42A27DB-BD31-4B8C-83A1-F6EECF244321}">
                <p14:modId xmlns:p14="http://schemas.microsoft.com/office/powerpoint/2010/main" val="1304781325"/>
              </p:ext>
            </p:extLst>
          </p:nvPr>
        </p:nvGraphicFramePr>
        <p:xfrm>
          <a:off x="3454400" y="4264025"/>
          <a:ext cx="2233613" cy="427038"/>
        </p:xfrm>
        <a:graphic>
          <a:graphicData uri="http://schemas.openxmlformats.org/presentationml/2006/ole">
            <mc:AlternateContent xmlns:mc="http://schemas.openxmlformats.org/markup-compatibility/2006">
              <mc:Choice xmlns:v="urn:schemas-microsoft-com:vml" Requires="v">
                <p:oleObj name="Equation" r:id="rId5" imgW="1002960" imgH="190440" progId="Equation.DSMT4">
                  <p:embed/>
                </p:oleObj>
              </mc:Choice>
              <mc:Fallback>
                <p:oleObj name="Equation" r:id="rId5" imgW="1002960" imgH="190440" progId="Equation.DSMT4">
                  <p:embed/>
                  <p:pic>
                    <p:nvPicPr>
                      <p:cNvPr id="9" name="Object 8">
                        <a:extLst>
                          <a:ext uri="{FF2B5EF4-FFF2-40B4-BE49-F238E27FC236}">
                            <a16:creationId xmlns:a16="http://schemas.microsoft.com/office/drawing/2014/main" id="{27273731-8003-41E2-87FF-FE709D15B28F}"/>
                          </a:ext>
                        </a:extLst>
                      </p:cNvPr>
                      <p:cNvPicPr/>
                      <p:nvPr/>
                    </p:nvPicPr>
                    <p:blipFill>
                      <a:blip r:embed="rId6"/>
                      <a:stretch>
                        <a:fillRect/>
                      </a:stretch>
                    </p:blipFill>
                    <p:spPr>
                      <a:xfrm>
                        <a:off x="3454400" y="4264025"/>
                        <a:ext cx="2233613" cy="427038"/>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B217B6BB-CEED-460F-A3FE-C1E468E89267}"/>
              </a:ext>
            </a:extLst>
          </p:cNvPr>
          <p:cNvGraphicFramePr>
            <a:graphicFrameLocks noChangeAspect="1"/>
          </p:cNvGraphicFramePr>
          <p:nvPr>
            <p:extLst>
              <p:ext uri="{D42A27DB-BD31-4B8C-83A1-F6EECF244321}">
                <p14:modId xmlns:p14="http://schemas.microsoft.com/office/powerpoint/2010/main" val="291533837"/>
              </p:ext>
            </p:extLst>
          </p:nvPr>
        </p:nvGraphicFramePr>
        <p:xfrm>
          <a:off x="3808413" y="4830763"/>
          <a:ext cx="1412875" cy="854075"/>
        </p:xfrm>
        <a:graphic>
          <a:graphicData uri="http://schemas.openxmlformats.org/presentationml/2006/ole">
            <mc:AlternateContent xmlns:mc="http://schemas.openxmlformats.org/markup-compatibility/2006">
              <mc:Choice xmlns:v="urn:schemas-microsoft-com:vml" Requires="v">
                <p:oleObj name="Equation" r:id="rId7" imgW="634680" imgH="380880" progId="Equation.DSMT4">
                  <p:embed/>
                </p:oleObj>
              </mc:Choice>
              <mc:Fallback>
                <p:oleObj name="Equation" r:id="rId7" imgW="634680" imgH="380880" progId="Equation.DSMT4">
                  <p:embed/>
                  <p:pic>
                    <p:nvPicPr>
                      <p:cNvPr id="10" name="Object 9">
                        <a:extLst>
                          <a:ext uri="{FF2B5EF4-FFF2-40B4-BE49-F238E27FC236}">
                            <a16:creationId xmlns:a16="http://schemas.microsoft.com/office/drawing/2014/main" id="{B217B6BB-CEED-460F-A3FE-C1E468E89267}"/>
                          </a:ext>
                        </a:extLst>
                      </p:cNvPr>
                      <p:cNvPicPr/>
                      <p:nvPr/>
                    </p:nvPicPr>
                    <p:blipFill>
                      <a:blip r:embed="rId8"/>
                      <a:stretch>
                        <a:fillRect/>
                      </a:stretch>
                    </p:blipFill>
                    <p:spPr>
                      <a:xfrm>
                        <a:off x="3808413" y="4830763"/>
                        <a:ext cx="1412875" cy="85407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D6780851-8D17-473A-85B2-EC282675B67C}"/>
              </a:ext>
            </a:extLst>
          </p:cNvPr>
          <p:cNvGraphicFramePr>
            <a:graphicFrameLocks noChangeAspect="1"/>
          </p:cNvGraphicFramePr>
          <p:nvPr>
            <p:extLst>
              <p:ext uri="{D42A27DB-BD31-4B8C-83A1-F6EECF244321}">
                <p14:modId xmlns:p14="http://schemas.microsoft.com/office/powerpoint/2010/main" val="1910727220"/>
              </p:ext>
            </p:extLst>
          </p:nvPr>
        </p:nvGraphicFramePr>
        <p:xfrm>
          <a:off x="3808413" y="5989637"/>
          <a:ext cx="2065337" cy="854075"/>
        </p:xfrm>
        <a:graphic>
          <a:graphicData uri="http://schemas.openxmlformats.org/presentationml/2006/ole">
            <mc:AlternateContent xmlns:mc="http://schemas.openxmlformats.org/markup-compatibility/2006">
              <mc:Choice xmlns:v="urn:schemas-microsoft-com:vml" Requires="v">
                <p:oleObj name="Equation" r:id="rId9" imgW="927000" imgH="380880" progId="Equation.DSMT4">
                  <p:embed/>
                </p:oleObj>
              </mc:Choice>
              <mc:Fallback>
                <p:oleObj name="Equation" r:id="rId9" imgW="927000" imgH="380880" progId="Equation.DSMT4">
                  <p:embed/>
                  <p:pic>
                    <p:nvPicPr>
                      <p:cNvPr id="11" name="Object 10">
                        <a:extLst>
                          <a:ext uri="{FF2B5EF4-FFF2-40B4-BE49-F238E27FC236}">
                            <a16:creationId xmlns:a16="http://schemas.microsoft.com/office/drawing/2014/main" id="{D6780851-8D17-473A-85B2-EC282675B67C}"/>
                          </a:ext>
                        </a:extLst>
                      </p:cNvPr>
                      <p:cNvPicPr/>
                      <p:nvPr/>
                    </p:nvPicPr>
                    <p:blipFill>
                      <a:blip r:embed="rId10"/>
                      <a:stretch>
                        <a:fillRect/>
                      </a:stretch>
                    </p:blipFill>
                    <p:spPr>
                      <a:xfrm>
                        <a:off x="3808413" y="5989637"/>
                        <a:ext cx="2065337" cy="854075"/>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35516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5EE39-6231-4A8F-B436-88C30958486F}"/>
              </a:ext>
            </a:extLst>
          </p:cNvPr>
          <p:cNvSpPr>
            <a:spLocks noGrp="1"/>
          </p:cNvSpPr>
          <p:nvPr>
            <p:ph type="title"/>
          </p:nvPr>
        </p:nvSpPr>
        <p:spPr/>
        <p:txBody>
          <a:bodyPr/>
          <a:lstStyle/>
          <a:p>
            <a:r>
              <a:rPr lang="en-US" dirty="0"/>
              <a:t>Further improvements</a:t>
            </a:r>
          </a:p>
        </p:txBody>
      </p:sp>
      <p:sp>
        <p:nvSpPr>
          <p:cNvPr id="3" name="Content Placeholder 2">
            <a:extLst>
              <a:ext uri="{FF2B5EF4-FFF2-40B4-BE49-F238E27FC236}">
                <a16:creationId xmlns:a16="http://schemas.microsoft.com/office/drawing/2014/main" id="{E7F16372-3100-4F56-A4E7-7561330F150F}"/>
              </a:ext>
            </a:extLst>
          </p:cNvPr>
          <p:cNvSpPr>
            <a:spLocks noGrp="1"/>
          </p:cNvSpPr>
          <p:nvPr>
            <p:ph idx="1"/>
          </p:nvPr>
        </p:nvSpPr>
        <p:spPr/>
        <p:txBody>
          <a:bodyPr/>
          <a:lstStyle/>
          <a:p>
            <a:r>
              <a:rPr lang="en-US" dirty="0"/>
              <a:t>Incidentally, here is an improvement to our program:</a:t>
            </a:r>
          </a:p>
          <a:p>
            <a:pPr lvl="1"/>
            <a:r>
              <a:rPr lang="en-US" dirty="0"/>
              <a:t>Map the </a:t>
            </a:r>
            <a:r>
              <a:rPr lang="en-US" i="1" dirty="0">
                <a:latin typeface="Times New Roman" panose="02020603050405020304" pitchFamily="18" charset="0"/>
              </a:rPr>
              <a:t>x</a:t>
            </a:r>
            <a:r>
              <a:rPr lang="en-US" dirty="0"/>
              <a:t>-values so that </a:t>
            </a:r>
            <a:r>
              <a:rPr lang="en-US" dirty="0">
                <a:latin typeface="Consolas" panose="020B0609020204030204" pitchFamily="49" charset="0"/>
              </a:rPr>
              <a:t>x2 - h</a:t>
            </a:r>
            <a:r>
              <a:rPr lang="en-US" dirty="0"/>
              <a:t>, </a:t>
            </a:r>
            <a:r>
              <a:rPr lang="en-US" dirty="0">
                <a:latin typeface="Consolas" panose="020B0609020204030204" pitchFamily="49" charset="0"/>
              </a:rPr>
              <a:t>x2</a:t>
            </a:r>
            <a:r>
              <a:rPr lang="en-US" dirty="0"/>
              <a:t> and </a:t>
            </a:r>
            <a:r>
              <a:rPr lang="en-US" dirty="0">
                <a:latin typeface="Consolas" panose="020B0609020204030204" pitchFamily="49" charset="0"/>
              </a:rPr>
              <a:t>x2 + h</a:t>
            </a:r>
            <a:br>
              <a:rPr lang="en-US" dirty="0"/>
            </a:br>
            <a:r>
              <a:rPr lang="en-US" dirty="0"/>
              <a:t>map to </a:t>
            </a:r>
            <a:r>
              <a:rPr lang="en-US" dirty="0">
                <a:latin typeface="Consolas" panose="020B0609020204030204" pitchFamily="49" charset="0"/>
              </a:rPr>
              <a:t>-1</a:t>
            </a:r>
            <a:r>
              <a:rPr lang="en-US" dirty="0"/>
              <a:t>, </a:t>
            </a:r>
            <a:r>
              <a:rPr lang="en-US" dirty="0">
                <a:latin typeface="Consolas" panose="020B0609020204030204" pitchFamily="49" charset="0"/>
              </a:rPr>
              <a:t>0</a:t>
            </a:r>
            <a:r>
              <a:rPr lang="en-US" dirty="0"/>
              <a:t> and </a:t>
            </a:r>
            <a:r>
              <a:rPr lang="en-US" dirty="0">
                <a:latin typeface="Consolas" panose="020B0609020204030204" pitchFamily="49" charset="0"/>
              </a:rPr>
              <a:t>1</a:t>
            </a:r>
            <a:r>
              <a:rPr lang="en-US" dirty="0"/>
              <a:t>, respectively</a:t>
            </a:r>
          </a:p>
          <a:p>
            <a:pPr marL="800100" lvl="2" indent="0">
              <a:buNone/>
            </a:pPr>
            <a:r>
              <a:rPr lang="en-US" sz="1600" dirty="0">
                <a:latin typeface="Consolas" panose="020B0609020204030204" pitchFamily="49" charset="0"/>
              </a:rPr>
              <a:t>double </a:t>
            </a:r>
            <a:r>
              <a:rPr lang="en-US" sz="1600" dirty="0" err="1">
                <a:latin typeface="Consolas" panose="020B0609020204030204" pitchFamily="49" charset="0"/>
              </a:rPr>
              <a:t>quad_interp</a:t>
            </a:r>
            <a:r>
              <a:rPr lang="en-US" sz="1600" dirty="0">
                <a:latin typeface="Consolas" panose="020B0609020204030204" pitchFamily="49" charset="0"/>
              </a:rPr>
              <a:t>( double x2, double h, double y[3],</a:t>
            </a:r>
            <a:br>
              <a:rPr lang="en-US" sz="1600" dirty="0">
                <a:latin typeface="Consolas" panose="020B0609020204030204" pitchFamily="49" charset="0"/>
              </a:rPr>
            </a:br>
            <a:r>
              <a:rPr lang="en-US" sz="1600" dirty="0">
                <a:latin typeface="Consolas" panose="020B0609020204030204" pitchFamily="49" charset="0"/>
              </a:rPr>
              <a:t>                    double x ) {</a:t>
            </a:r>
          </a:p>
          <a:p>
            <a:pPr marL="800100" lvl="2" indent="0">
              <a:buNone/>
            </a:pPr>
            <a:r>
              <a:rPr lang="en-US" sz="1600" dirty="0">
                <a:latin typeface="Consolas" panose="020B0609020204030204" pitchFamily="49" charset="0"/>
              </a:rPr>
              <a:t>    double a1{ y[2] - y[0] };</a:t>
            </a:r>
          </a:p>
          <a:p>
            <a:pPr marL="800100" lvl="2" indent="0">
              <a:buNone/>
            </a:pPr>
            <a:r>
              <a:rPr lang="en-US" sz="1600" dirty="0">
                <a:latin typeface="Consolas" panose="020B0609020204030204" pitchFamily="49" charset="0"/>
              </a:rPr>
              <a:t>    double a2{ y[2] - 2.0*y[1] + y[0] };</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double dx{ (x - x2)/h };</a:t>
            </a:r>
          </a:p>
          <a:p>
            <a:pPr marL="800100" lvl="2" indent="0">
              <a:buNone/>
            </a:pPr>
            <a:endParaRPr lang="en-US" sz="1600" dirty="0">
              <a:latin typeface="Consolas" panose="020B0609020204030204" pitchFamily="49" charset="0"/>
            </a:endParaRPr>
          </a:p>
          <a:p>
            <a:pPr marL="800100" lvl="2" indent="0">
              <a:buNone/>
            </a:pPr>
            <a:r>
              <a:rPr lang="en-US" sz="1600" dirty="0">
                <a:latin typeface="Consolas" panose="020B0609020204030204" pitchFamily="49" charset="0"/>
              </a:rPr>
              <a:t>    return (a2*dx + a1)*dx/2.0 + y[1];</a:t>
            </a:r>
          </a:p>
          <a:p>
            <a:pPr marL="800100" lvl="2" indent="0">
              <a:buNone/>
            </a:pPr>
            <a:r>
              <a:rPr lang="en-US" sz="1600" dirty="0">
                <a:latin typeface="Consolas" panose="020B0609020204030204" pitchFamily="49" charset="0"/>
              </a:rPr>
              <a:t>} </a:t>
            </a:r>
          </a:p>
          <a:p>
            <a:pPr marL="0" indent="0">
              <a:buNone/>
            </a:pPr>
            <a:endParaRPr lang="en-US"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0D2B61E2-9E18-40C4-BCF3-7BA247663CE5}"/>
              </a:ext>
            </a:extLst>
          </p:cNvPr>
          <p:cNvSpPr>
            <a:spLocks noGrp="1"/>
          </p:cNvSpPr>
          <p:nvPr>
            <p:ph type="ftr" sz="quarter" idx="11"/>
          </p:nvPr>
        </p:nvSpPr>
        <p:spPr/>
        <p:txBody>
          <a:bodyPr/>
          <a:lstStyle/>
          <a:p>
            <a:r>
              <a:rPr lang="en-US"/>
              <a:t>Interpolation</a:t>
            </a:r>
            <a:endParaRPr lang="en-CA" dirty="0"/>
          </a:p>
        </p:txBody>
      </p:sp>
      <p:sp>
        <p:nvSpPr>
          <p:cNvPr id="5" name="Slide Number Placeholder 4">
            <a:extLst>
              <a:ext uri="{FF2B5EF4-FFF2-40B4-BE49-F238E27FC236}">
                <a16:creationId xmlns:a16="http://schemas.microsoft.com/office/drawing/2014/main" id="{3AFA1081-11A4-4569-9B19-F0EC0F701ADC}"/>
              </a:ext>
            </a:extLst>
          </p:cNvPr>
          <p:cNvSpPr>
            <a:spLocks noGrp="1"/>
          </p:cNvSpPr>
          <p:nvPr>
            <p:ph type="sldNum" sz="quarter" idx="12"/>
          </p:nvPr>
        </p:nvSpPr>
        <p:spPr/>
        <p:txBody>
          <a:bodyPr/>
          <a:lstStyle/>
          <a:p>
            <a:fld id="{42EF6DC8-DA9C-4533-8A40-BB00A2545AF8}" type="slidenum">
              <a:rPr lang="en-CA" smtClean="0"/>
              <a:pPr/>
              <a:t>30</a:t>
            </a:fld>
            <a:endParaRPr lang="en-CA"/>
          </a:p>
        </p:txBody>
      </p:sp>
      <p:sp>
        <p:nvSpPr>
          <p:cNvPr id="8" name="Rectangle 7"/>
          <p:cNvSpPr/>
          <p:nvPr/>
        </p:nvSpPr>
        <p:spPr>
          <a:xfrm>
            <a:off x="5012564" y="6350290"/>
            <a:ext cx="3024457" cy="523220"/>
          </a:xfrm>
          <a:prstGeom prst="rect">
            <a:avLst/>
          </a:prstGeom>
        </p:spPr>
        <p:txBody>
          <a:bodyPr wrap="square">
            <a:spAutoFit/>
          </a:bodyPr>
          <a:lstStyle/>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This is for information purposes only</a:t>
            </a:r>
          </a:p>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  - This is not on the examination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6324" y="6403835"/>
            <a:ext cx="396241" cy="399289"/>
          </a:xfrm>
          <a:prstGeom prst="rect">
            <a:avLst/>
          </a:prstGeom>
        </p:spPr>
      </p:pic>
    </p:spTree>
    <p:custDataLst>
      <p:tags r:id="rId1"/>
    </p:custDataLst>
    <p:extLst>
      <p:ext uri="{BB962C8B-B14F-4D97-AF65-F5344CB8AC3E}">
        <p14:creationId xmlns:p14="http://schemas.microsoft.com/office/powerpoint/2010/main" val="52168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5EE39-6231-4A8F-B436-88C30958486F}"/>
              </a:ext>
            </a:extLst>
          </p:cNvPr>
          <p:cNvSpPr>
            <a:spLocks noGrp="1"/>
          </p:cNvSpPr>
          <p:nvPr>
            <p:ph type="title"/>
          </p:nvPr>
        </p:nvSpPr>
        <p:spPr/>
        <p:txBody>
          <a:bodyPr/>
          <a:lstStyle/>
          <a:p>
            <a:r>
              <a:rPr lang="en-US" dirty="0"/>
              <a:t>Further improvements</a:t>
            </a:r>
          </a:p>
        </p:txBody>
      </p:sp>
      <p:sp>
        <p:nvSpPr>
          <p:cNvPr id="3" name="Content Placeholder 2">
            <a:extLst>
              <a:ext uri="{FF2B5EF4-FFF2-40B4-BE49-F238E27FC236}">
                <a16:creationId xmlns:a16="http://schemas.microsoft.com/office/drawing/2014/main" id="{E7F16372-3100-4F56-A4E7-7561330F150F}"/>
              </a:ext>
            </a:extLst>
          </p:cNvPr>
          <p:cNvSpPr>
            <a:spLocks noGrp="1"/>
          </p:cNvSpPr>
          <p:nvPr>
            <p:ph idx="1"/>
          </p:nvPr>
        </p:nvSpPr>
        <p:spPr/>
        <p:txBody>
          <a:bodyPr>
            <a:normAutofit fontScale="92500" lnSpcReduction="10000"/>
          </a:bodyPr>
          <a:lstStyle/>
          <a:p>
            <a:r>
              <a:rPr lang="en-US" dirty="0"/>
              <a:t>Turning it into a class is even more efficient:</a:t>
            </a:r>
          </a:p>
          <a:p>
            <a:pPr marL="800100" lvl="2" indent="0">
              <a:buNone/>
            </a:pPr>
            <a:r>
              <a:rPr lang="en-US" sz="1600" dirty="0">
                <a:latin typeface="Consolas" panose="020B0609020204030204" pitchFamily="49" charset="0"/>
              </a:rPr>
              <a:t>class </a:t>
            </a:r>
            <a:r>
              <a:rPr lang="en-US" sz="1600" dirty="0" err="1">
                <a:latin typeface="Consolas" panose="020B0609020204030204" pitchFamily="49" charset="0"/>
              </a:rPr>
              <a:t>Quad_interp</a:t>
            </a:r>
            <a:r>
              <a:rPr lang="en-US" sz="1600" dirty="0">
                <a:latin typeface="Consolas" panose="020B0609020204030204" pitchFamily="49" charset="0"/>
              </a:rPr>
              <a:t> {</a:t>
            </a:r>
          </a:p>
          <a:p>
            <a:pPr marL="800100" lvl="2" indent="0">
              <a:buNone/>
            </a:pPr>
            <a:r>
              <a:rPr lang="en-US" sz="1600" dirty="0">
                <a:latin typeface="Consolas" panose="020B0609020204030204" pitchFamily="49" charset="0"/>
              </a:rPr>
              <a:t>    public:</a:t>
            </a:r>
          </a:p>
          <a:p>
            <a:pPr marL="800100" lvl="2" indent="0">
              <a:buNone/>
            </a:pPr>
            <a:r>
              <a:rPr lang="en-US" sz="1600" dirty="0">
                <a:latin typeface="Consolas" panose="020B0609020204030204" pitchFamily="49" charset="0"/>
              </a:rPr>
              <a:t>        </a:t>
            </a:r>
            <a:r>
              <a:rPr lang="en-US" sz="1600" dirty="0" err="1">
                <a:latin typeface="Consolas" panose="020B0609020204030204" pitchFamily="49" charset="0"/>
              </a:rPr>
              <a:t>Quad_interp</a:t>
            </a:r>
            <a:r>
              <a:rPr lang="en-US" sz="1600" dirty="0">
                <a:latin typeface="Consolas" panose="020B0609020204030204" pitchFamily="49" charset="0"/>
              </a:rPr>
              <a:t>( double x2, double h, double y[3] );</a:t>
            </a:r>
          </a:p>
          <a:p>
            <a:pPr marL="800100" lvl="2" indent="0">
              <a:buNone/>
            </a:pPr>
            <a:r>
              <a:rPr lang="en-US" sz="1600" dirty="0">
                <a:latin typeface="Consolas" panose="020B0609020204030204" pitchFamily="49" charset="0"/>
              </a:rPr>
              <a:t>        double eval( double x ) const;</a:t>
            </a:r>
          </a:p>
          <a:p>
            <a:pPr marL="800100" lvl="2" indent="0">
              <a:buNone/>
            </a:pPr>
            <a:r>
              <a:rPr lang="en-US" sz="1600" dirty="0">
                <a:latin typeface="Consolas" panose="020B0609020204030204" pitchFamily="49" charset="0"/>
              </a:rPr>
              <a:t>    private:</a:t>
            </a:r>
          </a:p>
          <a:p>
            <a:pPr marL="800100" lvl="2" indent="0">
              <a:buNone/>
            </a:pPr>
            <a:r>
              <a:rPr lang="en-US" sz="1600" dirty="0">
                <a:latin typeface="Consolas" panose="020B0609020204030204" pitchFamily="49" charset="0"/>
              </a:rPr>
              <a:t>        double a_[3];</a:t>
            </a:r>
          </a:p>
          <a:p>
            <a:pPr marL="800100" lvl="2" indent="0">
              <a:buNone/>
            </a:pPr>
            <a:r>
              <a:rPr lang="en-US" sz="1600" dirty="0">
                <a:latin typeface="Consolas" panose="020B0609020204030204" pitchFamily="49" charset="0"/>
              </a:rPr>
              <a:t>        double x2_;</a:t>
            </a:r>
          </a:p>
          <a:p>
            <a:pPr marL="800100" lvl="2" indent="0">
              <a:buNone/>
            </a:pPr>
            <a:r>
              <a:rPr lang="en-US" sz="1600" dirty="0">
                <a:latin typeface="Consolas" panose="020B0609020204030204" pitchFamily="49" charset="0"/>
              </a:rPr>
              <a:t>        double h_;</a:t>
            </a:r>
          </a:p>
          <a:p>
            <a:pPr marL="800100" lvl="2" indent="0">
              <a:buNone/>
            </a:pPr>
            <a:r>
              <a:rPr lang="en-US" sz="1600" dirty="0">
                <a:latin typeface="Consolas" panose="020B0609020204030204" pitchFamily="49" charset="0"/>
              </a:rPr>
              <a:t>};</a:t>
            </a:r>
          </a:p>
          <a:p>
            <a:pPr marL="800100" lvl="2" indent="0">
              <a:buNone/>
            </a:pPr>
            <a:endParaRPr lang="en-US" sz="1600" dirty="0">
              <a:latin typeface="Consolas" panose="020B0609020204030204" pitchFamily="49" charset="0"/>
            </a:endParaRPr>
          </a:p>
          <a:p>
            <a:pPr marL="800100" lvl="2" indent="0">
              <a:buNone/>
            </a:pPr>
            <a:r>
              <a:rPr lang="en-US" sz="1600" dirty="0" err="1">
                <a:latin typeface="Consolas" panose="020B0609020204030204" pitchFamily="49" charset="0"/>
              </a:rPr>
              <a:t>Quad_interp</a:t>
            </a:r>
            <a:r>
              <a:rPr lang="en-US" sz="1600" dirty="0">
                <a:latin typeface="Consolas" panose="020B0609020204030204" pitchFamily="49" charset="0"/>
              </a:rPr>
              <a:t>::</a:t>
            </a:r>
            <a:r>
              <a:rPr lang="en-US" sz="1600" dirty="0" err="1">
                <a:latin typeface="Consolas" panose="020B0609020204030204" pitchFamily="49" charset="0"/>
              </a:rPr>
              <a:t>Quad_interp</a:t>
            </a:r>
            <a:r>
              <a:rPr lang="en-US" sz="1600" dirty="0">
                <a:latin typeface="Consolas" panose="020B0609020204030204" pitchFamily="49" charset="0"/>
              </a:rPr>
              <a:t>(double x2, double h, double y[3] ) :</a:t>
            </a:r>
          </a:p>
          <a:p>
            <a:pPr marL="800100" lvl="2" indent="0">
              <a:buNone/>
            </a:pPr>
            <a:r>
              <a:rPr lang="en-US" sz="1600" dirty="0">
                <a:latin typeface="Consolas" panose="020B0609020204030204" pitchFamily="49" charset="0"/>
              </a:rPr>
              <a:t>a_{ y[1], (y[2] - y[0])/2.0, (y[2] - 2.0*y[1] + y[0])/2.0 },</a:t>
            </a:r>
          </a:p>
          <a:p>
            <a:pPr marL="800100" lvl="2" indent="0">
              <a:buNone/>
            </a:pPr>
            <a:r>
              <a:rPr lang="en-US" sz="1600" dirty="0">
                <a:latin typeface="Consolas" panose="020B0609020204030204" pitchFamily="49" charset="0"/>
              </a:rPr>
              <a:t>x2_{ x2 },</a:t>
            </a:r>
          </a:p>
          <a:p>
            <a:pPr marL="800100" lvl="2" indent="0">
              <a:buNone/>
            </a:pPr>
            <a:r>
              <a:rPr lang="en-US" sz="1600" dirty="0">
                <a:latin typeface="Consolas" panose="020B0609020204030204" pitchFamily="49" charset="0"/>
              </a:rPr>
              <a:t>h_{ h } {</a:t>
            </a:r>
          </a:p>
          <a:p>
            <a:pPr marL="800100" lvl="2" indent="0">
              <a:buNone/>
            </a:pPr>
            <a:r>
              <a:rPr lang="en-US" sz="1600" dirty="0">
                <a:latin typeface="Consolas" panose="020B0609020204030204" pitchFamily="49" charset="0"/>
              </a:rPr>
              <a:t>    // Empty constructor</a:t>
            </a:r>
          </a:p>
          <a:p>
            <a:pPr marL="800100" lvl="2" indent="0">
              <a:buNone/>
            </a:pPr>
            <a:r>
              <a:rPr lang="en-US" sz="1600" dirty="0">
                <a:latin typeface="Consolas" panose="020B0609020204030204" pitchFamily="49" charset="0"/>
              </a:rPr>
              <a:t>}</a:t>
            </a:r>
            <a:endParaRPr lang="en-US"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0D2B61E2-9E18-40C4-BCF3-7BA247663CE5}"/>
              </a:ext>
            </a:extLst>
          </p:cNvPr>
          <p:cNvSpPr>
            <a:spLocks noGrp="1"/>
          </p:cNvSpPr>
          <p:nvPr>
            <p:ph type="ftr" sz="quarter" idx="11"/>
          </p:nvPr>
        </p:nvSpPr>
        <p:spPr/>
        <p:txBody>
          <a:bodyPr/>
          <a:lstStyle/>
          <a:p>
            <a:r>
              <a:rPr lang="en-US"/>
              <a:t>Interpolation</a:t>
            </a:r>
            <a:endParaRPr lang="en-CA" dirty="0"/>
          </a:p>
        </p:txBody>
      </p:sp>
      <p:sp>
        <p:nvSpPr>
          <p:cNvPr id="5" name="Slide Number Placeholder 4">
            <a:extLst>
              <a:ext uri="{FF2B5EF4-FFF2-40B4-BE49-F238E27FC236}">
                <a16:creationId xmlns:a16="http://schemas.microsoft.com/office/drawing/2014/main" id="{3AFA1081-11A4-4569-9B19-F0EC0F701ADC}"/>
              </a:ext>
            </a:extLst>
          </p:cNvPr>
          <p:cNvSpPr>
            <a:spLocks noGrp="1"/>
          </p:cNvSpPr>
          <p:nvPr>
            <p:ph type="sldNum" sz="quarter" idx="12"/>
          </p:nvPr>
        </p:nvSpPr>
        <p:spPr/>
        <p:txBody>
          <a:bodyPr/>
          <a:lstStyle/>
          <a:p>
            <a:fld id="{42EF6DC8-DA9C-4533-8A40-BB00A2545AF8}" type="slidenum">
              <a:rPr lang="en-CA" smtClean="0"/>
              <a:pPr/>
              <a:t>31</a:t>
            </a:fld>
            <a:endParaRPr lang="en-CA"/>
          </a:p>
        </p:txBody>
      </p:sp>
      <p:sp>
        <p:nvSpPr>
          <p:cNvPr id="8" name="Rectangle 7"/>
          <p:cNvSpPr/>
          <p:nvPr/>
        </p:nvSpPr>
        <p:spPr>
          <a:xfrm>
            <a:off x="5012564" y="6350290"/>
            <a:ext cx="3024457" cy="523220"/>
          </a:xfrm>
          <a:prstGeom prst="rect">
            <a:avLst/>
          </a:prstGeom>
        </p:spPr>
        <p:txBody>
          <a:bodyPr wrap="square">
            <a:spAutoFit/>
          </a:bodyPr>
          <a:lstStyle/>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This is for information purposes only</a:t>
            </a:r>
          </a:p>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  - This is not on the examination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6324" y="6403835"/>
            <a:ext cx="396241" cy="399289"/>
          </a:xfrm>
          <a:prstGeom prst="rect">
            <a:avLst/>
          </a:prstGeom>
        </p:spPr>
      </p:pic>
    </p:spTree>
    <p:custDataLst>
      <p:tags r:id="rId1"/>
    </p:custDataLst>
    <p:extLst>
      <p:ext uri="{BB962C8B-B14F-4D97-AF65-F5344CB8AC3E}">
        <p14:creationId xmlns:p14="http://schemas.microsoft.com/office/powerpoint/2010/main" val="149251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5EE39-6231-4A8F-B436-88C30958486F}"/>
              </a:ext>
            </a:extLst>
          </p:cNvPr>
          <p:cNvSpPr>
            <a:spLocks noGrp="1"/>
          </p:cNvSpPr>
          <p:nvPr>
            <p:ph type="title"/>
          </p:nvPr>
        </p:nvSpPr>
        <p:spPr/>
        <p:txBody>
          <a:bodyPr/>
          <a:lstStyle/>
          <a:p>
            <a:r>
              <a:rPr lang="en-US" dirty="0"/>
              <a:t>Further improvements</a:t>
            </a:r>
          </a:p>
        </p:txBody>
      </p:sp>
      <p:sp>
        <p:nvSpPr>
          <p:cNvPr id="3" name="Content Placeholder 2">
            <a:extLst>
              <a:ext uri="{FF2B5EF4-FFF2-40B4-BE49-F238E27FC236}">
                <a16:creationId xmlns:a16="http://schemas.microsoft.com/office/drawing/2014/main" id="{E7F16372-3100-4F56-A4E7-7561330F150F}"/>
              </a:ext>
            </a:extLst>
          </p:cNvPr>
          <p:cNvSpPr>
            <a:spLocks noGrp="1"/>
          </p:cNvSpPr>
          <p:nvPr>
            <p:ph idx="1"/>
          </p:nvPr>
        </p:nvSpPr>
        <p:spPr/>
        <p:txBody>
          <a:bodyPr/>
          <a:lstStyle/>
          <a:p>
            <a:r>
              <a:rPr lang="en-US" dirty="0"/>
              <a:t>The </a:t>
            </a:r>
            <a:r>
              <a:rPr lang="en-US" dirty="0">
                <a:latin typeface="Consolas" panose="020B0609020204030204" pitchFamily="49" charset="0"/>
              </a:rPr>
              <a:t>eval</a:t>
            </a:r>
            <a:r>
              <a:rPr lang="en-US" dirty="0"/>
              <a:t> member function only uses the stored coefficients</a:t>
            </a:r>
          </a:p>
          <a:p>
            <a:pPr marL="800100" lvl="2" indent="0">
              <a:buNone/>
            </a:pPr>
            <a:r>
              <a:rPr lang="en-US" sz="1600" dirty="0">
                <a:latin typeface="Consolas" panose="020B0609020204030204" pitchFamily="49" charset="0"/>
              </a:rPr>
              <a:t>double </a:t>
            </a:r>
            <a:r>
              <a:rPr lang="en-US" sz="1600" dirty="0" err="1">
                <a:latin typeface="Consolas" panose="020B0609020204030204" pitchFamily="49" charset="0"/>
              </a:rPr>
              <a:t>Quad_interp</a:t>
            </a:r>
            <a:r>
              <a:rPr lang="en-US" sz="1600" dirty="0">
                <a:latin typeface="Consolas" panose="020B0609020204030204" pitchFamily="49" charset="0"/>
              </a:rPr>
              <a:t>::eval( double x ) const {</a:t>
            </a:r>
          </a:p>
          <a:p>
            <a:pPr marL="800100" lvl="2" indent="0">
              <a:buNone/>
            </a:pPr>
            <a:r>
              <a:rPr lang="en-US" sz="1600" dirty="0">
                <a:latin typeface="Consolas" panose="020B0609020204030204" pitchFamily="49" charset="0"/>
              </a:rPr>
              <a:t>    x = (x - x2_)/h_;</a:t>
            </a:r>
          </a:p>
          <a:p>
            <a:pPr marL="800100" lvl="2" indent="0">
              <a:buNone/>
            </a:pPr>
            <a:r>
              <a:rPr lang="en-US" sz="1600" dirty="0">
                <a:latin typeface="Consolas" panose="020B0609020204030204" pitchFamily="49" charset="0"/>
              </a:rPr>
              <a:t>    return (a_[2]*x + a_[1])*x + a_[0];</a:t>
            </a:r>
          </a:p>
          <a:p>
            <a:pPr marL="800100" lvl="2" indent="0">
              <a:buNone/>
            </a:pPr>
            <a:r>
              <a:rPr lang="en-US" sz="1600" dirty="0">
                <a:latin typeface="Consolas" panose="020B0609020204030204" pitchFamily="49" charset="0"/>
              </a:rPr>
              <a:t>} </a:t>
            </a:r>
          </a:p>
          <a:p>
            <a:pPr marL="0" indent="0">
              <a:buNone/>
            </a:pPr>
            <a:endParaRPr lang="en-US"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0D2B61E2-9E18-40C4-BCF3-7BA247663CE5}"/>
              </a:ext>
            </a:extLst>
          </p:cNvPr>
          <p:cNvSpPr>
            <a:spLocks noGrp="1"/>
          </p:cNvSpPr>
          <p:nvPr>
            <p:ph type="ftr" sz="quarter" idx="11"/>
          </p:nvPr>
        </p:nvSpPr>
        <p:spPr/>
        <p:txBody>
          <a:bodyPr/>
          <a:lstStyle/>
          <a:p>
            <a:r>
              <a:rPr lang="en-US"/>
              <a:t>Interpolation</a:t>
            </a:r>
            <a:endParaRPr lang="en-CA" dirty="0"/>
          </a:p>
        </p:txBody>
      </p:sp>
      <p:sp>
        <p:nvSpPr>
          <p:cNvPr id="5" name="Slide Number Placeholder 4">
            <a:extLst>
              <a:ext uri="{FF2B5EF4-FFF2-40B4-BE49-F238E27FC236}">
                <a16:creationId xmlns:a16="http://schemas.microsoft.com/office/drawing/2014/main" id="{3AFA1081-11A4-4569-9B19-F0EC0F701ADC}"/>
              </a:ext>
            </a:extLst>
          </p:cNvPr>
          <p:cNvSpPr>
            <a:spLocks noGrp="1"/>
          </p:cNvSpPr>
          <p:nvPr>
            <p:ph type="sldNum" sz="quarter" idx="12"/>
          </p:nvPr>
        </p:nvSpPr>
        <p:spPr/>
        <p:txBody>
          <a:bodyPr/>
          <a:lstStyle/>
          <a:p>
            <a:fld id="{42EF6DC8-DA9C-4533-8A40-BB00A2545AF8}" type="slidenum">
              <a:rPr lang="en-CA" smtClean="0"/>
              <a:pPr/>
              <a:t>32</a:t>
            </a:fld>
            <a:endParaRPr lang="en-CA"/>
          </a:p>
        </p:txBody>
      </p:sp>
      <p:sp>
        <p:nvSpPr>
          <p:cNvPr id="8" name="Rectangle 7"/>
          <p:cNvSpPr/>
          <p:nvPr/>
        </p:nvSpPr>
        <p:spPr>
          <a:xfrm>
            <a:off x="5012564" y="6350290"/>
            <a:ext cx="3024457" cy="523220"/>
          </a:xfrm>
          <a:prstGeom prst="rect">
            <a:avLst/>
          </a:prstGeom>
        </p:spPr>
        <p:txBody>
          <a:bodyPr wrap="square">
            <a:spAutoFit/>
          </a:bodyPr>
          <a:lstStyle/>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This is for information purposes only</a:t>
            </a:r>
          </a:p>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  - This is not on the examination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6324" y="6403835"/>
            <a:ext cx="396241" cy="399289"/>
          </a:xfrm>
          <a:prstGeom prst="rect">
            <a:avLst/>
          </a:prstGeom>
        </p:spPr>
      </p:pic>
    </p:spTree>
    <p:custDataLst>
      <p:tags r:id="rId1"/>
    </p:custDataLst>
    <p:extLst>
      <p:ext uri="{BB962C8B-B14F-4D97-AF65-F5344CB8AC3E}">
        <p14:creationId xmlns:p14="http://schemas.microsoft.com/office/powerpoint/2010/main" val="14809886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endParaRPr lang="en-CA" dirty="0"/>
          </a:p>
        </p:txBody>
      </p:sp>
      <p:sp>
        <p:nvSpPr>
          <p:cNvPr id="3" name="Content Placeholder 2"/>
          <p:cNvSpPr>
            <a:spLocks noGrp="1"/>
          </p:cNvSpPr>
          <p:nvPr>
            <p:ph idx="1"/>
          </p:nvPr>
        </p:nvSpPr>
        <p:spPr>
          <a:xfrm>
            <a:off x="457200" y="1600200"/>
            <a:ext cx="8382000" cy="5121275"/>
          </a:xfrm>
        </p:spPr>
        <p:txBody>
          <a:bodyPr/>
          <a:lstStyle/>
          <a:p>
            <a:r>
              <a:rPr lang="en-US" dirty="0"/>
              <a:t>Following this topic, you now</a:t>
            </a:r>
          </a:p>
          <a:p>
            <a:pPr lvl="1"/>
            <a:r>
              <a:rPr lang="en-US" dirty="0"/>
              <a:t>Understand how to find interpolating polynomials using linear algebra</a:t>
            </a:r>
          </a:p>
          <a:p>
            <a:pPr lvl="1"/>
            <a:r>
              <a:rPr lang="en-US" dirty="0"/>
              <a:t>Know the </a:t>
            </a:r>
            <a:r>
              <a:rPr lang="en-US" dirty="0" err="1"/>
              <a:t>Vandermonde</a:t>
            </a:r>
            <a:r>
              <a:rPr lang="en-US" dirty="0"/>
              <a:t> matrix</a:t>
            </a:r>
          </a:p>
          <a:p>
            <a:pPr lvl="2"/>
            <a:r>
              <a:rPr lang="en-US" dirty="0"/>
              <a:t>You also understand why the last column of the matrix is all ones in the </a:t>
            </a:r>
            <a:r>
              <a:rPr lang="en-US" dirty="0" err="1"/>
              <a:t>Vandermonde</a:t>
            </a:r>
            <a:r>
              <a:rPr lang="en-US" dirty="0"/>
              <a:t> matrix</a:t>
            </a:r>
          </a:p>
          <a:p>
            <a:pPr lvl="1"/>
            <a:r>
              <a:rPr lang="en-US" dirty="0"/>
              <a:t>Revisited the justification for using partial pivoting with Gaussian elimination</a:t>
            </a:r>
          </a:p>
          <a:p>
            <a:pPr lvl="1"/>
            <a:r>
              <a:rPr lang="en-US" dirty="0"/>
              <a:t>Understand that large </a:t>
            </a:r>
            <a:r>
              <a:rPr lang="en-US" i="1" dirty="0"/>
              <a:t>x</a:t>
            </a:r>
            <a:r>
              <a:rPr lang="en-US" dirty="0"/>
              <a:t>-values may result in large increases in the error</a:t>
            </a:r>
          </a:p>
          <a:p>
            <a:pPr lvl="1"/>
            <a:r>
              <a:rPr lang="en-US" dirty="0"/>
              <a:t>Are aware of further issues with interpolating polynomials</a:t>
            </a:r>
          </a:p>
          <a:p>
            <a:pPr lvl="1"/>
            <a:r>
              <a:rPr lang="en-US" dirty="0"/>
              <a:t>Have seen some further improvements to our functions </a:t>
            </a:r>
          </a:p>
        </p:txBody>
      </p:sp>
      <p:sp>
        <p:nvSpPr>
          <p:cNvPr id="4" name="Footer Placeholder 3"/>
          <p:cNvSpPr>
            <a:spLocks noGrp="1"/>
          </p:cNvSpPr>
          <p:nvPr>
            <p:ph type="ftr" sz="quarter" idx="11"/>
          </p:nvPr>
        </p:nvSpPr>
        <p:spPr/>
        <p:txBody>
          <a:bodyPr/>
          <a:lstStyle/>
          <a:p>
            <a:r>
              <a:rPr lang="en-US"/>
              <a:t>Interpolation</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33</a:t>
            </a:fld>
            <a:endParaRPr lang="en-CA"/>
          </a:p>
        </p:txBody>
      </p:sp>
    </p:spTree>
    <p:custDataLst>
      <p:tags r:id="rId1"/>
    </p:custDataLst>
    <p:extLst>
      <p:ext uri="{BB962C8B-B14F-4D97-AF65-F5344CB8AC3E}">
        <p14:creationId xmlns:p14="http://schemas.microsoft.com/office/powerpoint/2010/main" val="24759759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a:xfrm>
            <a:off x="457200" y="1600200"/>
            <a:ext cx="8686800" cy="4525963"/>
          </a:xfrm>
        </p:spPr>
        <p:txBody>
          <a:bodyPr>
            <a:normAutofit/>
          </a:bodyPr>
          <a:lstStyle/>
          <a:p>
            <a:pPr marL="0" indent="0">
              <a:buNone/>
            </a:pPr>
            <a:r>
              <a:rPr lang="en-US" dirty="0"/>
              <a:t>[1]	https://en.wikipedia.org/wiki/Gaussian_elimination</a:t>
            </a:r>
          </a:p>
          <a:p>
            <a:pPr marL="0" indent="0">
              <a:buNone/>
            </a:pPr>
            <a:r>
              <a:rPr lang="en-US" dirty="0"/>
              <a:t>[2] 	https://en.wikipedia.org/wiki/Pivot_element</a:t>
            </a:r>
          </a:p>
          <a:p>
            <a:pPr marL="0" indent="0">
              <a:buNone/>
            </a:pPr>
            <a:r>
              <a:rPr lang="en-US" dirty="0"/>
              <a:t>[3]	https://en.wikipedia.org/wiki/Jacobi_method</a:t>
            </a:r>
          </a:p>
          <a:p>
            <a:pPr marL="0" indent="0">
              <a:buNone/>
            </a:pPr>
            <a:r>
              <a:rPr lang="en-US" dirty="0"/>
              <a:t>[4]	https://en.wikipedia.org/wiki/Condition_number</a:t>
            </a:r>
          </a:p>
        </p:txBody>
      </p:sp>
      <p:sp>
        <p:nvSpPr>
          <p:cNvPr id="4" name="Footer Placeholder 3"/>
          <p:cNvSpPr>
            <a:spLocks noGrp="1"/>
          </p:cNvSpPr>
          <p:nvPr>
            <p:ph type="ftr" sz="quarter" idx="11"/>
          </p:nvPr>
        </p:nvSpPr>
        <p:spPr/>
        <p:txBody>
          <a:bodyPr/>
          <a:lstStyle/>
          <a:p>
            <a:r>
              <a:rPr lang="en-US"/>
              <a:t>Interpolation</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34</a:t>
            </a:fld>
            <a:endParaRPr lang="en-CA"/>
          </a:p>
        </p:txBody>
      </p:sp>
    </p:spTree>
    <p:extLst>
      <p:ext uri="{BB962C8B-B14F-4D97-AF65-F5344CB8AC3E}">
        <p14:creationId xmlns:p14="http://schemas.microsoft.com/office/powerpoint/2010/main" val="17404629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Acknowledgments</a:t>
            </a:r>
          </a:p>
        </p:txBody>
      </p:sp>
      <p:sp>
        <p:nvSpPr>
          <p:cNvPr id="3" name="Content Placeholder 2"/>
          <p:cNvSpPr>
            <a:spLocks noGrp="1"/>
          </p:cNvSpPr>
          <p:nvPr>
            <p:ph idx="1"/>
          </p:nvPr>
        </p:nvSpPr>
        <p:spPr/>
        <p:txBody>
          <a:bodyPr>
            <a:normAutofit/>
          </a:bodyPr>
          <a:lstStyle/>
          <a:p>
            <a:pPr marL="0" indent="0">
              <a:buNone/>
            </a:pPr>
            <a:r>
              <a:rPr lang="en-US" sz="2000" dirty="0"/>
              <a:t>Brian Nguyen for spotting an error in the formula for backward substitution on p.18.</a:t>
            </a:r>
          </a:p>
          <a:p>
            <a:pPr marL="0" indent="0">
              <a:buNone/>
            </a:pPr>
            <a:r>
              <a:rPr lang="en-US" sz="2000" dirty="0" err="1"/>
              <a:t>Tazik</a:t>
            </a:r>
            <a:r>
              <a:rPr lang="en-US" sz="2000" dirty="0"/>
              <a:t> Shahjahan for pointing out typos.</a:t>
            </a:r>
          </a:p>
          <a:p>
            <a:pPr marL="0" indent="0">
              <a:buNone/>
            </a:pPr>
            <a:r>
              <a:rPr lang="en-US" sz="2000" dirty="0"/>
              <a:t>Aaron Hong for noting the indices on one term of a polynomial </a:t>
            </a:r>
            <a:r>
              <a:rPr lang="en-US" sz="2000"/>
              <a:t>were wrong.</a:t>
            </a:r>
            <a:endParaRPr lang="en-CA" sz="2000" dirty="0"/>
          </a:p>
          <a:p>
            <a:pPr marL="0" indent="0">
              <a:buNone/>
            </a:pPr>
            <a:endParaRPr lang="en-CA" sz="2000" dirty="0"/>
          </a:p>
        </p:txBody>
      </p:sp>
      <p:sp>
        <p:nvSpPr>
          <p:cNvPr id="4" name="Footer Placeholder 3"/>
          <p:cNvSpPr>
            <a:spLocks noGrp="1"/>
          </p:cNvSpPr>
          <p:nvPr>
            <p:ph type="ftr" sz="quarter" idx="11"/>
          </p:nvPr>
        </p:nvSpPr>
        <p:spPr/>
        <p:txBody>
          <a:bodyPr/>
          <a:lstStyle/>
          <a:p>
            <a:r>
              <a:rPr lang="en-US"/>
              <a:t>Interpolation</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35</a:t>
            </a:fld>
            <a:endParaRPr lang="en-CA"/>
          </a:p>
        </p:txBody>
      </p:sp>
    </p:spTree>
    <p:extLst>
      <p:ext uri="{BB962C8B-B14F-4D97-AF65-F5344CB8AC3E}">
        <p14:creationId xmlns:p14="http://schemas.microsoft.com/office/powerpoint/2010/main" val="8867955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normAutofit/>
          </a:bodyPr>
          <a:lstStyle/>
          <a:p>
            <a:pPr marL="0" indent="0">
              <a:buNone/>
            </a:pPr>
            <a:r>
              <a:rPr lang="en-CA" sz="1800" dirty="0"/>
              <a:t>These slides were prepared using the Cambria typeface. Mathematical equations use </a:t>
            </a:r>
            <a:r>
              <a:rPr lang="en-CA" sz="1800" dirty="0">
                <a:latin typeface="Times New Roman" panose="02020603050405020304" pitchFamily="18" charset="0"/>
              </a:rPr>
              <a:t>Times New Roman</a:t>
            </a:r>
            <a:r>
              <a:rPr lang="en-CA" sz="1800" dirty="0"/>
              <a:t>, and source code is presented using </a:t>
            </a:r>
            <a:r>
              <a:rPr lang="en-CA" sz="1800" dirty="0">
                <a:latin typeface="Consolas" panose="020B0609020204030204" pitchFamily="49" charset="0"/>
                <a:cs typeface="Consolas" panose="020B0609020204030204" pitchFamily="49" charset="0"/>
              </a:rPr>
              <a:t>Consolas</a:t>
            </a:r>
            <a:r>
              <a:rPr lang="en-CA" sz="1800" dirty="0"/>
              <a:t>.  Mathematical equations are prepared in </a:t>
            </a:r>
            <a:r>
              <a:rPr lang="en-CA" sz="1800" dirty="0" err="1"/>
              <a:t>MathType</a:t>
            </a:r>
            <a:r>
              <a:rPr lang="en-CA" sz="1800" dirty="0"/>
              <a:t> by Design Science, Inc.</a:t>
            </a:r>
          </a:p>
          <a:p>
            <a:pPr marL="0" indent="0">
              <a:buNone/>
            </a:pPr>
            <a:r>
              <a:rPr lang="en-CA" sz="1800" dirty="0"/>
              <a:t>Examples may be formulated and checked using Maple by </a:t>
            </a:r>
            <a:r>
              <a:rPr lang="en-CA" sz="1800" dirty="0" err="1"/>
              <a:t>Maplesoft</a:t>
            </a:r>
            <a:r>
              <a:rPr lang="en-CA" sz="1800" dirty="0"/>
              <a:t>, Inc.</a:t>
            </a:r>
          </a:p>
          <a:p>
            <a:pPr marL="0" indent="0">
              <a:buNone/>
            </a:pPr>
            <a:endParaRPr lang="en-CA" sz="1050" dirty="0"/>
          </a:p>
          <a:p>
            <a:pPr marL="0" indent="0">
              <a:buNone/>
            </a:pPr>
            <a:r>
              <a:rPr lang="en-CA" sz="1800" dirty="0"/>
              <a:t>The photographs of flowers and a monarch butter appearing on the title slide and accenting the top of each other slide were taken at the Royal Botanical Gardens in October of 2017 by Douglas Wilhelm Harder. Please see</a:t>
            </a:r>
          </a:p>
          <a:p>
            <a:pPr marL="0" indent="0" algn="ctr">
              <a:buNone/>
            </a:pPr>
            <a:r>
              <a:rPr lang="en-CA" sz="1800" dirty="0"/>
              <a:t>https://www.rbg.ca/</a:t>
            </a:r>
          </a:p>
          <a:p>
            <a:pPr marL="0" indent="0">
              <a:buNone/>
            </a:pPr>
            <a:r>
              <a:rPr lang="en-CA" sz="1800" dirty="0"/>
              <a:t>for 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7" y="4538542"/>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3733800"/>
            <a:ext cx="1981200" cy="296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773" y="4568054"/>
            <a:ext cx="335742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a:t>Interpolation</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36</a:t>
            </a:fld>
            <a:endParaRPr lang="en-CA"/>
          </a:p>
        </p:txBody>
      </p:sp>
    </p:spTree>
    <p:extLst>
      <p:ext uri="{BB962C8B-B14F-4D97-AF65-F5344CB8AC3E}">
        <p14:creationId xmlns:p14="http://schemas.microsoft.com/office/powerpoint/2010/main" val="1131585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lgn="just">
              <a:buNone/>
            </a:pPr>
            <a:r>
              <a:rPr lang="en-CA" dirty="0"/>
              <a:t>These slides are provided for the </a:t>
            </a:r>
            <a:r>
              <a:rPr lang="en-CA" cap="small" dirty="0" err="1"/>
              <a:t>ece</a:t>
            </a:r>
            <a:r>
              <a:rPr lang="en-CA" dirty="0"/>
              <a:t> 204 </a:t>
            </a:r>
            <a:r>
              <a:rPr lang="en-CA" i="1" dirty="0"/>
              <a:t>Numerical methods</a:t>
            </a:r>
            <a:r>
              <a:rPr lang="en-CA" dirty="0"/>
              <a:t> course taught at the University of Waterloo. 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
        <p:nvSpPr>
          <p:cNvPr id="4" name="Footer Placeholder 3"/>
          <p:cNvSpPr>
            <a:spLocks noGrp="1"/>
          </p:cNvSpPr>
          <p:nvPr>
            <p:ph type="ftr" sz="quarter" idx="11"/>
          </p:nvPr>
        </p:nvSpPr>
        <p:spPr/>
        <p:txBody>
          <a:bodyPr/>
          <a:lstStyle/>
          <a:p>
            <a:r>
              <a:rPr lang="en-US"/>
              <a:t>Interpolation</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37</a:t>
            </a:fld>
            <a:endParaRPr lang="en-CA"/>
          </a:p>
        </p:txBody>
      </p:sp>
    </p:spTree>
    <p:extLst>
      <p:ext uri="{BB962C8B-B14F-4D97-AF65-F5344CB8AC3E}">
        <p14:creationId xmlns:p14="http://schemas.microsoft.com/office/powerpoint/2010/main" val="4272497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interpolation</a:t>
            </a:r>
            <a:endParaRPr lang="en-CA" dirty="0"/>
          </a:p>
        </p:txBody>
      </p:sp>
      <p:sp>
        <p:nvSpPr>
          <p:cNvPr id="3" name="Content Placeholder 2"/>
          <p:cNvSpPr>
            <a:spLocks noGrp="1"/>
          </p:cNvSpPr>
          <p:nvPr>
            <p:ph idx="1"/>
          </p:nvPr>
        </p:nvSpPr>
        <p:spPr>
          <a:xfrm>
            <a:off x="457200" y="1600200"/>
            <a:ext cx="8534400" cy="5257800"/>
          </a:xfrm>
        </p:spPr>
        <p:txBody>
          <a:bodyPr>
            <a:normAutofit/>
          </a:bodyPr>
          <a:lstStyle/>
          <a:p>
            <a:r>
              <a:rPr lang="en-US" dirty="0"/>
              <a:t>What you may have noticed by now is that this is a system</a:t>
            </a:r>
            <a:br>
              <a:rPr lang="en-US" dirty="0"/>
            </a:br>
            <a:r>
              <a:rPr lang="en-US" dirty="0"/>
              <a:t>of two linear equations in two unknowns:</a:t>
            </a:r>
          </a:p>
          <a:p>
            <a:endParaRPr lang="en-US" dirty="0">
              <a:latin typeface="Times New Roman" panose="02020603050405020304" pitchFamily="18" charset="0"/>
            </a:endParaRPr>
          </a:p>
          <a:p>
            <a:endParaRPr lang="en-US" dirty="0">
              <a:latin typeface="Times New Roman" panose="02020603050405020304" pitchFamily="18" charset="0"/>
            </a:endParaRPr>
          </a:p>
          <a:p>
            <a:endParaRPr lang="en-US" dirty="0">
              <a:latin typeface="Times New Roman" panose="02020603050405020304" pitchFamily="18" charset="0"/>
            </a:endParaRPr>
          </a:p>
          <a:p>
            <a:pPr lvl="1"/>
            <a:r>
              <a:rPr lang="en-US" dirty="0"/>
              <a:t>Recall that it is</a:t>
            </a:r>
            <a:r>
              <a:rPr lang="en-US" dirty="0">
                <a:latin typeface="Times New Roman" panose="02020603050405020304" pitchFamily="18" charset="0"/>
              </a:rPr>
              <a:t> </a:t>
            </a:r>
            <a:r>
              <a:rPr lang="en-US" i="1" dirty="0">
                <a:latin typeface="Times New Roman" panose="02020603050405020304" pitchFamily="18" charset="0"/>
              </a:rPr>
              <a:t>mx</a:t>
            </a:r>
            <a:r>
              <a:rPr lang="en-US" baseline="-25000" dirty="0">
                <a:latin typeface="Times New Roman" panose="02020603050405020304" pitchFamily="18" charset="0"/>
              </a:rPr>
              <a:t>1</a:t>
            </a:r>
            <a:r>
              <a:rPr lang="en-US" dirty="0">
                <a:latin typeface="Times New Roman" panose="02020603050405020304" pitchFamily="18" charset="0"/>
              </a:rPr>
              <a:t> + </a:t>
            </a:r>
            <a:r>
              <a:rPr lang="en-US" i="1" dirty="0">
                <a:latin typeface="Times New Roman" panose="02020603050405020304" pitchFamily="18" charset="0"/>
              </a:rPr>
              <a:t>b·</a:t>
            </a:r>
            <a:r>
              <a:rPr lang="en-US" dirty="0">
                <a:latin typeface="Times New Roman" panose="02020603050405020304" pitchFamily="18" charset="0"/>
              </a:rPr>
              <a:t>1</a:t>
            </a:r>
            <a:r>
              <a:rPr lang="en-US" i="1" dirty="0">
                <a:latin typeface="Times New Roman" panose="02020603050405020304" pitchFamily="18" charset="0"/>
              </a:rPr>
              <a:t> = y</a:t>
            </a:r>
            <a:r>
              <a:rPr lang="en-US" baseline="-25000" dirty="0">
                <a:latin typeface="Times New Roman" panose="02020603050405020304" pitchFamily="18" charset="0"/>
              </a:rPr>
              <a:t>1</a:t>
            </a:r>
            <a:r>
              <a:rPr lang="en-US" dirty="0">
                <a:solidFill>
                  <a:prstClr val="white"/>
                </a:solidFill>
              </a:rPr>
              <a:t> and</a:t>
            </a:r>
            <a:r>
              <a:rPr lang="en-US" dirty="0">
                <a:solidFill>
                  <a:prstClr val="white"/>
                </a:solidFill>
                <a:latin typeface="Times New Roman" panose="02020603050405020304" pitchFamily="18" charset="0"/>
              </a:rPr>
              <a:t> </a:t>
            </a:r>
            <a:r>
              <a:rPr lang="en-US" i="1" dirty="0">
                <a:solidFill>
                  <a:prstClr val="white"/>
                </a:solidFill>
                <a:latin typeface="Times New Roman" panose="02020603050405020304" pitchFamily="18" charset="0"/>
              </a:rPr>
              <a:t>mx</a:t>
            </a:r>
            <a:r>
              <a:rPr lang="en-US" baseline="-25000" dirty="0">
                <a:solidFill>
                  <a:prstClr val="white"/>
                </a:solidFill>
                <a:latin typeface="Times New Roman" panose="02020603050405020304" pitchFamily="18" charset="0"/>
              </a:rPr>
              <a:t>2</a:t>
            </a:r>
            <a:r>
              <a:rPr lang="en-US" dirty="0">
                <a:solidFill>
                  <a:prstClr val="white"/>
                </a:solidFill>
                <a:latin typeface="Times New Roman" panose="02020603050405020304" pitchFamily="18" charset="0"/>
              </a:rPr>
              <a:t> + </a:t>
            </a:r>
            <a:r>
              <a:rPr lang="en-US" i="1" dirty="0">
                <a:solidFill>
                  <a:prstClr val="white"/>
                </a:solidFill>
                <a:latin typeface="Times New Roman" panose="02020603050405020304" pitchFamily="18" charset="0"/>
              </a:rPr>
              <a:t>b·</a:t>
            </a:r>
            <a:r>
              <a:rPr lang="en-US" dirty="0">
                <a:solidFill>
                  <a:prstClr val="white"/>
                </a:solidFill>
                <a:latin typeface="Times New Roman" panose="02020603050405020304" pitchFamily="18" charset="0"/>
              </a:rPr>
              <a:t>1</a:t>
            </a:r>
            <a:r>
              <a:rPr lang="en-US" i="1" dirty="0">
                <a:solidFill>
                  <a:prstClr val="white"/>
                </a:solidFill>
                <a:latin typeface="Times New Roman" panose="02020603050405020304" pitchFamily="18" charset="0"/>
              </a:rPr>
              <a:t> = y</a:t>
            </a:r>
            <a:r>
              <a:rPr lang="en-US" baseline="-25000" dirty="0">
                <a:solidFill>
                  <a:prstClr val="white"/>
                </a:solidFill>
                <a:latin typeface="Times New Roman" panose="02020603050405020304" pitchFamily="18" charset="0"/>
              </a:rPr>
              <a:t>2</a:t>
            </a:r>
            <a:endParaRPr lang="en-US" baseline="-25000" dirty="0">
              <a:latin typeface="Times New Roman" panose="02020603050405020304" pitchFamily="18" charset="0"/>
            </a:endParaRPr>
          </a:p>
          <a:p>
            <a:r>
              <a:rPr lang="en-US" dirty="0"/>
              <a:t>Interpolate </a:t>
            </a:r>
            <a:r>
              <a:rPr lang="en-US" dirty="0">
                <a:latin typeface="Times New Roman" panose="02020603050405020304" pitchFamily="18" charset="0"/>
              </a:rPr>
              <a:t>(1.5, 7.2)</a:t>
            </a:r>
            <a:r>
              <a:rPr lang="en-US" dirty="0"/>
              <a:t> and </a:t>
            </a:r>
            <a:r>
              <a:rPr lang="en-US" dirty="0">
                <a:latin typeface="Times New Roman" panose="02020603050405020304" pitchFamily="18" charset="0"/>
              </a:rPr>
              <a:t>(3.3, 10.8)</a:t>
            </a:r>
          </a:p>
          <a:p>
            <a:pPr lvl="1"/>
            <a:r>
              <a:rPr lang="en-US" dirty="0"/>
              <a:t>In </a:t>
            </a:r>
            <a:r>
              <a:rPr lang="en-US" dirty="0" err="1"/>
              <a:t>M</a:t>
            </a:r>
            <a:r>
              <a:rPr lang="en-US" cap="small" dirty="0" err="1"/>
              <a:t>atlab</a:t>
            </a:r>
            <a:r>
              <a:rPr lang="en-US" dirty="0"/>
              <a:t>, we would do the following:</a:t>
            </a:r>
          </a:p>
          <a:p>
            <a:pPr marL="800100" lvl="2" indent="0">
              <a:buNone/>
            </a:pPr>
            <a:r>
              <a:rPr lang="fr-FR" dirty="0">
                <a:latin typeface="Consolas" panose="020B0609020204030204" pitchFamily="49" charset="0"/>
              </a:rPr>
              <a:t>&gt;&gt; a = [1.5 1; 3.3 1] \ [7.2 10.8]'</a:t>
            </a:r>
          </a:p>
          <a:p>
            <a:pPr marL="800100" lvl="2" indent="0">
              <a:buNone/>
            </a:pPr>
            <a:r>
              <a:rPr lang="fr-FR" dirty="0">
                <a:latin typeface="Consolas" panose="020B0609020204030204" pitchFamily="49" charset="0"/>
              </a:rPr>
              <a:t>    ans =</a:t>
            </a:r>
          </a:p>
          <a:p>
            <a:pPr marL="800100" lvl="2" indent="0">
              <a:buNone/>
            </a:pPr>
            <a:r>
              <a:rPr lang="fr-FR" dirty="0">
                <a:latin typeface="Consolas" panose="020B0609020204030204" pitchFamily="49" charset="0"/>
              </a:rPr>
              <a:t>        2.0000</a:t>
            </a:r>
          </a:p>
          <a:p>
            <a:pPr marL="800100" lvl="2" indent="0">
              <a:buNone/>
            </a:pPr>
            <a:r>
              <a:rPr lang="fr-FR" dirty="0">
                <a:latin typeface="Consolas" panose="020B0609020204030204" pitchFamily="49" charset="0"/>
              </a:rPr>
              <a:t>        4.2000</a:t>
            </a:r>
          </a:p>
          <a:p>
            <a:pPr lvl="1"/>
            <a:endParaRPr lang="en-US" dirty="0">
              <a:latin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t>Interpolation</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4</a:t>
            </a:fld>
            <a:endParaRPr lang="en-CA"/>
          </a:p>
        </p:txBody>
      </p:sp>
      <p:graphicFrame>
        <p:nvGraphicFramePr>
          <p:cNvPr id="8" name="Object 7">
            <a:extLst>
              <a:ext uri="{FF2B5EF4-FFF2-40B4-BE49-F238E27FC236}">
                <a16:creationId xmlns:a16="http://schemas.microsoft.com/office/drawing/2014/main" id="{27D8FC48-33BF-4045-AC48-6C29F7AE0DC5}"/>
              </a:ext>
            </a:extLst>
          </p:cNvPr>
          <p:cNvGraphicFramePr>
            <a:graphicFrameLocks noChangeAspect="1"/>
          </p:cNvGraphicFramePr>
          <p:nvPr>
            <p:extLst>
              <p:ext uri="{D42A27DB-BD31-4B8C-83A1-F6EECF244321}">
                <p14:modId xmlns:p14="http://schemas.microsoft.com/office/powerpoint/2010/main" val="3705937275"/>
              </p:ext>
            </p:extLst>
          </p:nvPr>
        </p:nvGraphicFramePr>
        <p:xfrm>
          <a:off x="3550444" y="2546350"/>
          <a:ext cx="2347912" cy="882650"/>
        </p:xfrm>
        <a:graphic>
          <a:graphicData uri="http://schemas.openxmlformats.org/presentationml/2006/ole">
            <mc:AlternateContent xmlns:mc="http://schemas.openxmlformats.org/markup-compatibility/2006">
              <mc:Choice xmlns:v="urn:schemas-microsoft-com:vml" Requires="v">
                <p:oleObj name="Equation" r:id="rId3" imgW="1054080" imgH="393480" progId="Equation.DSMT4">
                  <p:embed/>
                </p:oleObj>
              </mc:Choice>
              <mc:Fallback>
                <p:oleObj name="Equation" r:id="rId3" imgW="1054080" imgH="393480" progId="Equation.DSMT4">
                  <p:embed/>
                  <p:pic>
                    <p:nvPicPr>
                      <p:cNvPr id="8" name="Object 7">
                        <a:extLst>
                          <a:ext uri="{FF2B5EF4-FFF2-40B4-BE49-F238E27FC236}">
                            <a16:creationId xmlns:a16="http://schemas.microsoft.com/office/drawing/2014/main" id="{27D8FC48-33BF-4045-AC48-6C29F7AE0DC5}"/>
                          </a:ext>
                        </a:extLst>
                      </p:cNvPr>
                      <p:cNvPicPr/>
                      <p:nvPr/>
                    </p:nvPicPr>
                    <p:blipFill>
                      <a:blip r:embed="rId4"/>
                      <a:stretch>
                        <a:fillRect/>
                      </a:stretch>
                    </p:blipFill>
                    <p:spPr>
                      <a:xfrm>
                        <a:off x="3550444" y="2546350"/>
                        <a:ext cx="2347912" cy="88265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34305086-9BFF-43FC-8648-C57ADCE6D2F8}"/>
              </a:ext>
            </a:extLst>
          </p:cNvPr>
          <p:cNvGraphicFramePr>
            <a:graphicFrameLocks noChangeAspect="1"/>
          </p:cNvGraphicFramePr>
          <p:nvPr>
            <p:extLst>
              <p:ext uri="{D42A27DB-BD31-4B8C-83A1-F6EECF244321}">
                <p14:modId xmlns:p14="http://schemas.microsoft.com/office/powerpoint/2010/main" val="1742598674"/>
              </p:ext>
            </p:extLst>
          </p:nvPr>
        </p:nvGraphicFramePr>
        <p:xfrm>
          <a:off x="4724400" y="5741434"/>
          <a:ext cx="1471613" cy="398463"/>
        </p:xfrm>
        <a:graphic>
          <a:graphicData uri="http://schemas.openxmlformats.org/presentationml/2006/ole">
            <mc:AlternateContent xmlns:mc="http://schemas.openxmlformats.org/markup-compatibility/2006">
              <mc:Choice xmlns:v="urn:schemas-microsoft-com:vml" Requires="v">
                <p:oleObj name="Equation" r:id="rId5" imgW="660240" imgH="177480" progId="Equation.DSMT4">
                  <p:embed/>
                </p:oleObj>
              </mc:Choice>
              <mc:Fallback>
                <p:oleObj name="Equation" r:id="rId5" imgW="660240" imgH="177480" progId="Equation.DSMT4">
                  <p:embed/>
                  <p:pic>
                    <p:nvPicPr>
                      <p:cNvPr id="12" name="Object 11">
                        <a:extLst>
                          <a:ext uri="{FF2B5EF4-FFF2-40B4-BE49-F238E27FC236}">
                            <a16:creationId xmlns:a16="http://schemas.microsoft.com/office/drawing/2014/main" id="{34305086-9BFF-43FC-8648-C57ADCE6D2F8}"/>
                          </a:ext>
                        </a:extLst>
                      </p:cNvPr>
                      <p:cNvPicPr/>
                      <p:nvPr/>
                    </p:nvPicPr>
                    <p:blipFill>
                      <a:blip r:embed="rId6"/>
                      <a:stretch>
                        <a:fillRect/>
                      </a:stretch>
                    </p:blipFill>
                    <p:spPr>
                      <a:xfrm>
                        <a:off x="4724400" y="5741434"/>
                        <a:ext cx="1471613" cy="398463"/>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314085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Quadratic interpolation</a:t>
            </a:r>
            <a:endParaRPr lang="en-CA" dirty="0"/>
          </a:p>
        </p:txBody>
      </p:sp>
      <p:sp>
        <p:nvSpPr>
          <p:cNvPr id="3" name="Content Placeholder 2"/>
          <p:cNvSpPr>
            <a:spLocks noGrp="1"/>
          </p:cNvSpPr>
          <p:nvPr>
            <p:ph idx="1"/>
          </p:nvPr>
        </p:nvSpPr>
        <p:spPr>
          <a:xfrm>
            <a:off x="457200" y="1600200"/>
            <a:ext cx="8534400" cy="4675379"/>
          </a:xfrm>
        </p:spPr>
        <p:txBody>
          <a:bodyPr/>
          <a:lstStyle/>
          <a:p>
            <a:r>
              <a:rPr lang="en-US" dirty="0"/>
              <a:t>Given three points </a:t>
            </a:r>
            <a:r>
              <a:rPr lang="en-US" dirty="0">
                <a:latin typeface="Times New Roman" panose="02020603050405020304" pitchFamily="18" charset="0"/>
              </a:rPr>
              <a:t>(</a:t>
            </a:r>
            <a:r>
              <a:rPr lang="en-US" i="1" dirty="0">
                <a:latin typeface="Times New Roman" panose="02020603050405020304" pitchFamily="18" charset="0"/>
              </a:rPr>
              <a:t>x</a:t>
            </a:r>
            <a:r>
              <a:rPr lang="en-US" baseline="-25000" dirty="0">
                <a:latin typeface="Times New Roman" panose="02020603050405020304" pitchFamily="18" charset="0"/>
              </a:rPr>
              <a:t>1</a:t>
            </a:r>
            <a:r>
              <a:rPr lang="en-US" dirty="0">
                <a:latin typeface="Times New Roman" panose="02020603050405020304" pitchFamily="18" charset="0"/>
              </a:rPr>
              <a:t>, </a:t>
            </a:r>
            <a:r>
              <a:rPr lang="en-US" i="1" dirty="0">
                <a:latin typeface="Times New Roman" panose="02020603050405020304" pitchFamily="18" charset="0"/>
              </a:rPr>
              <a:t>y</a:t>
            </a:r>
            <a:r>
              <a:rPr lang="en-US" baseline="-25000" dirty="0">
                <a:latin typeface="Times New Roman" panose="02020603050405020304" pitchFamily="18" charset="0"/>
              </a:rPr>
              <a:t>1</a:t>
            </a:r>
            <a:r>
              <a:rPr lang="en-US" dirty="0">
                <a:latin typeface="Times New Roman" panose="02020603050405020304" pitchFamily="18" charset="0"/>
              </a:rPr>
              <a:t>), (</a:t>
            </a:r>
            <a:r>
              <a:rPr lang="en-US" i="1" dirty="0">
                <a:latin typeface="Times New Roman" panose="02020603050405020304" pitchFamily="18" charset="0"/>
              </a:rPr>
              <a:t>x</a:t>
            </a:r>
            <a:r>
              <a:rPr lang="en-US" baseline="-25000" dirty="0">
                <a:latin typeface="Times New Roman" panose="02020603050405020304" pitchFamily="18" charset="0"/>
              </a:rPr>
              <a:t>2</a:t>
            </a:r>
            <a:r>
              <a:rPr lang="en-US" dirty="0">
                <a:latin typeface="Times New Roman" panose="02020603050405020304" pitchFamily="18" charset="0"/>
              </a:rPr>
              <a:t>, </a:t>
            </a:r>
            <a:r>
              <a:rPr lang="en-US" i="1" dirty="0">
                <a:latin typeface="Times New Roman" panose="02020603050405020304" pitchFamily="18" charset="0"/>
              </a:rPr>
              <a:t>y</a:t>
            </a:r>
            <a:r>
              <a:rPr lang="en-US" baseline="-25000" dirty="0">
                <a:latin typeface="Times New Roman" panose="02020603050405020304" pitchFamily="18" charset="0"/>
              </a:rPr>
              <a:t>2</a:t>
            </a:r>
            <a:r>
              <a:rPr lang="en-US" dirty="0">
                <a:latin typeface="Times New Roman" panose="02020603050405020304" pitchFamily="18" charset="0"/>
              </a:rPr>
              <a:t>), (</a:t>
            </a:r>
            <a:r>
              <a:rPr lang="en-US" i="1" dirty="0">
                <a:latin typeface="Times New Roman" panose="02020603050405020304" pitchFamily="18" charset="0"/>
              </a:rPr>
              <a:t>x</a:t>
            </a:r>
            <a:r>
              <a:rPr lang="en-US" baseline="-25000" dirty="0">
                <a:latin typeface="Times New Roman" panose="02020603050405020304" pitchFamily="18" charset="0"/>
              </a:rPr>
              <a:t>3</a:t>
            </a:r>
            <a:r>
              <a:rPr lang="en-US" dirty="0">
                <a:latin typeface="Times New Roman" panose="02020603050405020304" pitchFamily="18" charset="0"/>
              </a:rPr>
              <a:t>, </a:t>
            </a:r>
            <a:r>
              <a:rPr lang="en-US" i="1" dirty="0">
                <a:latin typeface="Times New Roman" panose="02020603050405020304" pitchFamily="18" charset="0"/>
              </a:rPr>
              <a:t>y</a:t>
            </a:r>
            <a:r>
              <a:rPr lang="en-US" baseline="-25000" dirty="0">
                <a:latin typeface="Times New Roman" panose="02020603050405020304" pitchFamily="18" charset="0"/>
              </a:rPr>
              <a:t>3</a:t>
            </a:r>
            <a:r>
              <a:rPr lang="en-US" dirty="0">
                <a:latin typeface="Times New Roman" panose="02020603050405020304" pitchFamily="18" charset="0"/>
              </a:rPr>
              <a:t>) </a:t>
            </a:r>
            <a:r>
              <a:rPr lang="en-US" dirty="0"/>
              <a:t>with all three </a:t>
            </a:r>
            <a:r>
              <a:rPr lang="en-US" i="1" dirty="0">
                <a:latin typeface="Times New Roman" panose="02020603050405020304" pitchFamily="18" charset="0"/>
              </a:rPr>
              <a:t>x</a:t>
            </a:r>
            <a:r>
              <a:rPr lang="en-US" dirty="0">
                <a:latin typeface="Times New Roman" panose="02020603050405020304" pitchFamily="18" charset="0"/>
              </a:rPr>
              <a:t> </a:t>
            </a:r>
            <a:r>
              <a:rPr lang="en-US" dirty="0"/>
              <a:t>values</a:t>
            </a:r>
            <a:br>
              <a:rPr lang="en-US" dirty="0"/>
            </a:br>
            <a:r>
              <a:rPr lang="en-US" dirty="0"/>
              <a:t>being different, can you find a straight line passing through them?</a:t>
            </a:r>
          </a:p>
          <a:p>
            <a:pPr lvl="1"/>
            <a:r>
              <a:rPr lang="en-US" dirty="0"/>
              <a:t>Of course not; for example</a:t>
            </a:r>
            <a:r>
              <a:rPr lang="en-US" dirty="0">
                <a:latin typeface="Times New Roman" panose="02020603050405020304" pitchFamily="18" charset="0"/>
              </a:rPr>
              <a:t> (–1, 1), (1, 1), (2, 4)</a:t>
            </a:r>
          </a:p>
          <a:p>
            <a:pPr lvl="2"/>
            <a:r>
              <a:rPr lang="en-US" dirty="0"/>
              <a:t>The straight line </a:t>
            </a:r>
            <a:r>
              <a:rPr lang="en-US" i="1" dirty="0">
                <a:latin typeface="Times New Roman" panose="02020603050405020304" pitchFamily="18" charset="0"/>
              </a:rPr>
              <a:t>y</a:t>
            </a:r>
            <a:r>
              <a:rPr lang="en-US" dirty="0">
                <a:latin typeface="Times New Roman" panose="02020603050405020304" pitchFamily="18" charset="0"/>
              </a:rPr>
              <a:t> = 1 </a:t>
            </a:r>
            <a:r>
              <a:rPr lang="en-US" dirty="0"/>
              <a:t>passes through the first two points,</a:t>
            </a:r>
            <a:br>
              <a:rPr lang="en-US" dirty="0"/>
            </a:br>
            <a:r>
              <a:rPr lang="en-US" dirty="0"/>
              <a:t>	but not through the third</a:t>
            </a:r>
            <a:endParaRPr lang="en-US" dirty="0">
              <a:latin typeface="Times New Roman" panose="02020603050405020304" pitchFamily="18" charset="0"/>
            </a:endParaRPr>
          </a:p>
          <a:p>
            <a:pPr lvl="2"/>
            <a:r>
              <a:rPr lang="en-US" dirty="0"/>
              <a:t>There is, however, a quadratic that</a:t>
            </a:r>
            <a:br>
              <a:rPr lang="en-US" dirty="0"/>
            </a:br>
            <a:r>
              <a:rPr lang="en-US" dirty="0"/>
              <a:t>passes through these three points:</a:t>
            </a:r>
          </a:p>
          <a:p>
            <a:pPr marL="914400" lvl="2" indent="0">
              <a:buNone/>
            </a:pPr>
            <a:r>
              <a:rPr lang="en-US" i="1" dirty="0"/>
              <a:t>    </a:t>
            </a:r>
            <a:r>
              <a:rPr lang="en-US" i="1" dirty="0">
                <a:latin typeface="Times New Roman" panose="02020603050405020304" pitchFamily="18" charset="0"/>
              </a:rPr>
              <a:t>                      y</a:t>
            </a:r>
            <a:r>
              <a:rPr lang="en-US" dirty="0">
                <a:latin typeface="Times New Roman" panose="02020603050405020304" pitchFamily="18" charset="0"/>
              </a:rPr>
              <a:t> = </a:t>
            </a:r>
            <a:r>
              <a:rPr lang="en-US" i="1" dirty="0">
                <a:latin typeface="Times New Roman" panose="02020603050405020304" pitchFamily="18" charset="0"/>
              </a:rPr>
              <a:t>x</a:t>
            </a:r>
            <a:r>
              <a:rPr lang="en-US" baseline="30000" dirty="0">
                <a:latin typeface="Times New Roman" panose="02020603050405020304" pitchFamily="18" charset="0"/>
              </a:rPr>
              <a:t>2</a:t>
            </a:r>
            <a:endParaRPr lang="en-US" dirty="0">
              <a:latin typeface="Times New Roman" panose="02020603050405020304" pitchFamily="18" charset="0"/>
            </a:endParaRPr>
          </a:p>
          <a:p>
            <a:pPr lvl="2"/>
            <a:endParaRPr lang="en-US" i="1" dirty="0">
              <a:latin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t>Interpolation</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5</a:t>
            </a:fld>
            <a:endParaRPr lang="en-CA"/>
          </a:p>
        </p:txBody>
      </p:sp>
      <p:pic>
        <p:nvPicPr>
          <p:cNvPr id="12" name="Picture 11">
            <a:extLst>
              <a:ext uri="{FF2B5EF4-FFF2-40B4-BE49-F238E27FC236}">
                <a16:creationId xmlns:a16="http://schemas.microsoft.com/office/drawing/2014/main" id="{59DC7A4B-35A7-4151-97D1-3FF65FCB63EF}"/>
              </a:ext>
            </a:extLst>
          </p:cNvPr>
          <p:cNvPicPr>
            <a:picLocks noChangeAspect="1"/>
          </p:cNvPicPr>
          <p:nvPr/>
        </p:nvPicPr>
        <p:blipFill>
          <a:blip r:embed="rId3"/>
          <a:stretch>
            <a:fillRect/>
          </a:stretch>
        </p:blipFill>
        <p:spPr>
          <a:xfrm>
            <a:off x="5476232" y="3171465"/>
            <a:ext cx="3502285" cy="3104114"/>
          </a:xfrm>
          <a:prstGeom prst="rect">
            <a:avLst/>
          </a:prstGeom>
        </p:spPr>
      </p:pic>
      <p:sp>
        <p:nvSpPr>
          <p:cNvPr id="13" name="Oval 12">
            <a:extLst>
              <a:ext uri="{FF2B5EF4-FFF2-40B4-BE49-F238E27FC236}">
                <a16:creationId xmlns:a16="http://schemas.microsoft.com/office/drawing/2014/main" id="{586BEE25-0C13-4B23-880F-8FBB18C2BC86}"/>
              </a:ext>
            </a:extLst>
          </p:cNvPr>
          <p:cNvSpPr/>
          <p:nvPr/>
        </p:nvSpPr>
        <p:spPr>
          <a:xfrm>
            <a:off x="6659207" y="5464793"/>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922C009-EC41-42DE-A52C-6C7AAFCE0BCE}"/>
              </a:ext>
            </a:extLst>
          </p:cNvPr>
          <p:cNvSpPr/>
          <p:nvPr/>
        </p:nvSpPr>
        <p:spPr>
          <a:xfrm>
            <a:off x="7734397" y="5466191"/>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02A9FB9-CEF0-47CE-A698-7D904F130641}"/>
              </a:ext>
            </a:extLst>
          </p:cNvPr>
          <p:cNvSpPr/>
          <p:nvPr/>
        </p:nvSpPr>
        <p:spPr>
          <a:xfrm>
            <a:off x="8281080" y="3806567"/>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0793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Quadratic interpolation</a:t>
            </a:r>
            <a:endParaRPr lang="en-CA" dirty="0"/>
          </a:p>
        </p:txBody>
      </p:sp>
      <p:sp>
        <p:nvSpPr>
          <p:cNvPr id="3" name="Content Placeholder 2"/>
          <p:cNvSpPr>
            <a:spLocks noGrp="1"/>
          </p:cNvSpPr>
          <p:nvPr>
            <p:ph idx="1"/>
          </p:nvPr>
        </p:nvSpPr>
        <p:spPr>
          <a:xfrm>
            <a:off x="457200" y="1600200"/>
            <a:ext cx="8534400" cy="4866588"/>
          </a:xfrm>
        </p:spPr>
        <p:txBody>
          <a:bodyPr/>
          <a:lstStyle/>
          <a:p>
            <a:r>
              <a:rPr lang="en-US" dirty="0"/>
              <a:t>Given three</a:t>
            </a:r>
            <a:r>
              <a:rPr lang="en-US" dirty="0">
                <a:latin typeface="Times New Roman" panose="02020603050405020304" pitchFamily="18" charset="0"/>
              </a:rPr>
              <a:t> points (</a:t>
            </a:r>
            <a:r>
              <a:rPr lang="en-US" i="1" dirty="0">
                <a:latin typeface="Times New Roman" panose="02020603050405020304" pitchFamily="18" charset="0"/>
              </a:rPr>
              <a:t>x</a:t>
            </a:r>
            <a:r>
              <a:rPr lang="en-US" baseline="-25000" dirty="0">
                <a:latin typeface="Times New Roman" panose="02020603050405020304" pitchFamily="18" charset="0"/>
              </a:rPr>
              <a:t>1</a:t>
            </a:r>
            <a:r>
              <a:rPr lang="en-US" dirty="0">
                <a:latin typeface="Times New Roman" panose="02020603050405020304" pitchFamily="18" charset="0"/>
              </a:rPr>
              <a:t>, </a:t>
            </a:r>
            <a:r>
              <a:rPr lang="en-US" i="1" dirty="0">
                <a:latin typeface="Times New Roman" panose="02020603050405020304" pitchFamily="18" charset="0"/>
              </a:rPr>
              <a:t>y</a:t>
            </a:r>
            <a:r>
              <a:rPr lang="en-US" baseline="-25000" dirty="0">
                <a:latin typeface="Times New Roman" panose="02020603050405020304" pitchFamily="18" charset="0"/>
              </a:rPr>
              <a:t>1</a:t>
            </a:r>
            <a:r>
              <a:rPr lang="en-US" dirty="0">
                <a:latin typeface="Times New Roman" panose="02020603050405020304" pitchFamily="18" charset="0"/>
              </a:rPr>
              <a:t>), (</a:t>
            </a:r>
            <a:r>
              <a:rPr lang="en-US" i="1" dirty="0">
                <a:latin typeface="Times New Roman" panose="02020603050405020304" pitchFamily="18" charset="0"/>
              </a:rPr>
              <a:t>x</a:t>
            </a:r>
            <a:r>
              <a:rPr lang="en-US" baseline="-25000" dirty="0">
                <a:latin typeface="Times New Roman" panose="02020603050405020304" pitchFamily="18" charset="0"/>
              </a:rPr>
              <a:t>2</a:t>
            </a:r>
            <a:r>
              <a:rPr lang="en-US" dirty="0">
                <a:latin typeface="Times New Roman" panose="02020603050405020304" pitchFamily="18" charset="0"/>
              </a:rPr>
              <a:t>, </a:t>
            </a:r>
            <a:r>
              <a:rPr lang="en-US" i="1" dirty="0">
                <a:latin typeface="Times New Roman" panose="02020603050405020304" pitchFamily="18" charset="0"/>
              </a:rPr>
              <a:t>y</a:t>
            </a:r>
            <a:r>
              <a:rPr lang="en-US" baseline="-25000" dirty="0">
                <a:latin typeface="Times New Roman" panose="02020603050405020304" pitchFamily="18" charset="0"/>
              </a:rPr>
              <a:t>2</a:t>
            </a:r>
            <a:r>
              <a:rPr lang="en-US" dirty="0">
                <a:latin typeface="Times New Roman" panose="02020603050405020304" pitchFamily="18" charset="0"/>
              </a:rPr>
              <a:t>), (</a:t>
            </a:r>
            <a:r>
              <a:rPr lang="en-US" i="1" dirty="0">
                <a:latin typeface="Times New Roman" panose="02020603050405020304" pitchFamily="18" charset="0"/>
              </a:rPr>
              <a:t>x</a:t>
            </a:r>
            <a:r>
              <a:rPr lang="en-US" baseline="-25000" dirty="0">
                <a:latin typeface="Times New Roman" panose="02020603050405020304" pitchFamily="18" charset="0"/>
              </a:rPr>
              <a:t>3</a:t>
            </a:r>
            <a:r>
              <a:rPr lang="en-US" dirty="0">
                <a:latin typeface="Times New Roman" panose="02020603050405020304" pitchFamily="18" charset="0"/>
              </a:rPr>
              <a:t>, </a:t>
            </a:r>
            <a:r>
              <a:rPr lang="en-US" i="1" dirty="0">
                <a:latin typeface="Times New Roman" panose="02020603050405020304" pitchFamily="18" charset="0"/>
              </a:rPr>
              <a:t>y</a:t>
            </a:r>
            <a:r>
              <a:rPr lang="en-US" baseline="-25000" dirty="0">
                <a:latin typeface="Times New Roman" panose="02020603050405020304" pitchFamily="18" charset="0"/>
              </a:rPr>
              <a:t>3</a:t>
            </a:r>
            <a:r>
              <a:rPr lang="en-US" dirty="0">
                <a:latin typeface="Times New Roman" panose="02020603050405020304" pitchFamily="18" charset="0"/>
              </a:rPr>
              <a:t>) with all three </a:t>
            </a:r>
            <a:r>
              <a:rPr lang="en-US" i="1" dirty="0">
                <a:latin typeface="Times New Roman" panose="02020603050405020304" pitchFamily="18" charset="0"/>
              </a:rPr>
              <a:t>x</a:t>
            </a:r>
            <a:r>
              <a:rPr lang="en-US" dirty="0">
                <a:latin typeface="Times New Roman" panose="02020603050405020304" pitchFamily="18" charset="0"/>
              </a:rPr>
              <a:t> values</a:t>
            </a:r>
            <a:br>
              <a:rPr lang="en-US" dirty="0">
                <a:latin typeface="Times New Roman" panose="02020603050405020304" pitchFamily="18" charset="0"/>
              </a:rPr>
            </a:br>
            <a:r>
              <a:rPr lang="en-US" dirty="0">
                <a:latin typeface="Times New Roman" panose="02020603050405020304" pitchFamily="18" charset="0"/>
              </a:rPr>
              <a:t>being different, can you find a quadratic passing through them?</a:t>
            </a:r>
          </a:p>
          <a:p>
            <a:pPr lvl="1"/>
            <a:r>
              <a:rPr lang="en-US" dirty="0">
                <a:latin typeface="Times New Roman" panose="02020603050405020304" pitchFamily="18" charset="0"/>
              </a:rPr>
              <a:t>Suppose the quadratic is of the form </a:t>
            </a:r>
            <a:r>
              <a:rPr lang="en-US" i="1" dirty="0">
                <a:latin typeface="Times New Roman" panose="02020603050405020304" pitchFamily="18" charset="0"/>
              </a:rPr>
              <a:t>ax</a:t>
            </a:r>
            <a:r>
              <a:rPr lang="en-US" baseline="30000" dirty="0">
                <a:latin typeface="Times New Roman" panose="02020603050405020304" pitchFamily="18" charset="0"/>
              </a:rPr>
              <a:t>2</a:t>
            </a:r>
            <a:r>
              <a:rPr lang="en-US" dirty="0">
                <a:latin typeface="Times New Roman" panose="02020603050405020304" pitchFamily="18" charset="0"/>
              </a:rPr>
              <a:t> </a:t>
            </a:r>
            <a:r>
              <a:rPr lang="en-US" i="1" dirty="0">
                <a:latin typeface="Times New Roman" panose="02020603050405020304" pitchFamily="18" charset="0"/>
              </a:rPr>
              <a:t>+</a:t>
            </a:r>
            <a:r>
              <a:rPr lang="en-US" dirty="0">
                <a:latin typeface="Times New Roman" panose="02020603050405020304" pitchFamily="18" charset="0"/>
              </a:rPr>
              <a:t> </a:t>
            </a:r>
            <a:r>
              <a:rPr lang="en-US" i="1" dirty="0">
                <a:latin typeface="Times New Roman" panose="02020603050405020304" pitchFamily="18" charset="0"/>
              </a:rPr>
              <a:t>bx</a:t>
            </a:r>
            <a:r>
              <a:rPr lang="en-US" dirty="0">
                <a:latin typeface="Times New Roman" panose="02020603050405020304" pitchFamily="18" charset="0"/>
              </a:rPr>
              <a:t> + </a:t>
            </a:r>
            <a:r>
              <a:rPr lang="en-US" i="1" dirty="0">
                <a:latin typeface="Times New Roman" panose="02020603050405020304" pitchFamily="18" charset="0"/>
              </a:rPr>
              <a:t>c</a:t>
            </a:r>
            <a:endParaRPr lang="en-US" dirty="0">
              <a:latin typeface="Times New Roman" panose="02020603050405020304" pitchFamily="18" charset="0"/>
            </a:endParaRPr>
          </a:p>
          <a:p>
            <a:pPr lvl="1"/>
            <a:endParaRPr lang="en-US" dirty="0">
              <a:latin typeface="Times New Roman" panose="02020603050405020304" pitchFamily="18" charset="0"/>
            </a:endParaRPr>
          </a:p>
          <a:p>
            <a:pPr lvl="1"/>
            <a:endParaRPr lang="en-US" dirty="0">
              <a:latin typeface="Times New Roman" panose="02020603050405020304" pitchFamily="18" charset="0"/>
            </a:endParaRPr>
          </a:p>
          <a:p>
            <a:pPr lvl="1"/>
            <a:endParaRPr lang="en-US" dirty="0">
              <a:latin typeface="Times New Roman" panose="02020603050405020304" pitchFamily="18" charset="0"/>
            </a:endParaRPr>
          </a:p>
          <a:p>
            <a:pPr lvl="1"/>
            <a:endParaRPr lang="en-US" dirty="0">
              <a:latin typeface="Times New Roman" panose="02020603050405020304" pitchFamily="18" charset="0"/>
            </a:endParaRPr>
          </a:p>
          <a:p>
            <a:pPr lvl="1"/>
            <a:r>
              <a:rPr lang="en-US" dirty="0">
                <a:latin typeface="Times New Roman" panose="02020603050405020304" pitchFamily="18" charset="0"/>
              </a:rPr>
              <a:t>This is a system of three linear equations in three unknowns:</a:t>
            </a:r>
          </a:p>
          <a:p>
            <a:pPr lvl="2"/>
            <a:endParaRPr lang="en-US" i="1" dirty="0">
              <a:latin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t>Interpolation</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6</a:t>
            </a:fld>
            <a:endParaRPr lang="en-CA"/>
          </a:p>
        </p:txBody>
      </p:sp>
      <p:graphicFrame>
        <p:nvGraphicFramePr>
          <p:cNvPr id="11" name="Object 10">
            <a:extLst>
              <a:ext uri="{FF2B5EF4-FFF2-40B4-BE49-F238E27FC236}">
                <a16:creationId xmlns:a16="http://schemas.microsoft.com/office/drawing/2014/main" id="{8851E366-227F-421F-9CDD-985590D1ED91}"/>
              </a:ext>
            </a:extLst>
          </p:cNvPr>
          <p:cNvGraphicFramePr>
            <a:graphicFrameLocks noChangeAspect="1"/>
          </p:cNvGraphicFramePr>
          <p:nvPr>
            <p:extLst>
              <p:ext uri="{D42A27DB-BD31-4B8C-83A1-F6EECF244321}">
                <p14:modId xmlns:p14="http://schemas.microsoft.com/office/powerpoint/2010/main" val="3014223355"/>
              </p:ext>
            </p:extLst>
          </p:nvPr>
        </p:nvGraphicFramePr>
        <p:xfrm>
          <a:off x="3525837" y="2717006"/>
          <a:ext cx="2092325" cy="1423988"/>
        </p:xfrm>
        <a:graphic>
          <a:graphicData uri="http://schemas.openxmlformats.org/presentationml/2006/ole">
            <mc:AlternateContent xmlns:mc="http://schemas.openxmlformats.org/markup-compatibility/2006">
              <mc:Choice xmlns:v="urn:schemas-microsoft-com:vml" Requires="v">
                <p:oleObj name="Equation" r:id="rId3" imgW="939600" imgH="634680" progId="Equation.DSMT4">
                  <p:embed/>
                </p:oleObj>
              </mc:Choice>
              <mc:Fallback>
                <p:oleObj name="Equation" r:id="rId3" imgW="939600" imgH="634680" progId="Equation.DSMT4">
                  <p:embed/>
                  <p:pic>
                    <p:nvPicPr>
                      <p:cNvPr id="11" name="Object 10">
                        <a:extLst>
                          <a:ext uri="{FF2B5EF4-FFF2-40B4-BE49-F238E27FC236}">
                            <a16:creationId xmlns:a16="http://schemas.microsoft.com/office/drawing/2014/main" id="{8851E366-227F-421F-9CDD-985590D1ED91}"/>
                          </a:ext>
                        </a:extLst>
                      </p:cNvPr>
                      <p:cNvPicPr/>
                      <p:nvPr/>
                    </p:nvPicPr>
                    <p:blipFill>
                      <a:blip r:embed="rId4"/>
                      <a:stretch>
                        <a:fillRect/>
                      </a:stretch>
                    </p:blipFill>
                    <p:spPr>
                      <a:xfrm>
                        <a:off x="3525837" y="2717006"/>
                        <a:ext cx="2092325" cy="1423988"/>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194796BB-3A46-42D5-A2D4-27B00393CFC1}"/>
              </a:ext>
            </a:extLst>
          </p:cNvPr>
          <p:cNvGraphicFramePr>
            <a:graphicFrameLocks noChangeAspect="1"/>
          </p:cNvGraphicFramePr>
          <p:nvPr>
            <p:extLst>
              <p:ext uri="{D42A27DB-BD31-4B8C-83A1-F6EECF244321}">
                <p14:modId xmlns:p14="http://schemas.microsoft.com/office/powerpoint/2010/main" val="4069941218"/>
              </p:ext>
            </p:extLst>
          </p:nvPr>
        </p:nvGraphicFramePr>
        <p:xfrm>
          <a:off x="3157536" y="4730751"/>
          <a:ext cx="2828925" cy="1395412"/>
        </p:xfrm>
        <a:graphic>
          <a:graphicData uri="http://schemas.openxmlformats.org/presentationml/2006/ole">
            <mc:AlternateContent xmlns:mc="http://schemas.openxmlformats.org/markup-compatibility/2006">
              <mc:Choice xmlns:v="urn:schemas-microsoft-com:vml" Requires="v">
                <p:oleObj name="Equation" r:id="rId5" imgW="1269720" imgH="622080" progId="Equation.DSMT4">
                  <p:embed/>
                </p:oleObj>
              </mc:Choice>
              <mc:Fallback>
                <p:oleObj name="Equation" r:id="rId5" imgW="1269720" imgH="622080" progId="Equation.DSMT4">
                  <p:embed/>
                  <p:pic>
                    <p:nvPicPr>
                      <p:cNvPr id="17" name="Object 16">
                        <a:extLst>
                          <a:ext uri="{FF2B5EF4-FFF2-40B4-BE49-F238E27FC236}">
                            <a16:creationId xmlns:a16="http://schemas.microsoft.com/office/drawing/2014/main" id="{194796BB-3A46-42D5-A2D4-27B00393CFC1}"/>
                          </a:ext>
                        </a:extLst>
                      </p:cNvPr>
                      <p:cNvPicPr/>
                      <p:nvPr/>
                    </p:nvPicPr>
                    <p:blipFill>
                      <a:blip r:embed="rId6"/>
                      <a:stretch>
                        <a:fillRect/>
                      </a:stretch>
                    </p:blipFill>
                    <p:spPr>
                      <a:xfrm>
                        <a:off x="3157536" y="4730751"/>
                        <a:ext cx="2828925" cy="1395412"/>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7029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Quadratic interpolation</a:t>
            </a:r>
            <a:endParaRPr lang="en-CA" dirty="0"/>
          </a:p>
        </p:txBody>
      </p:sp>
      <p:sp>
        <p:nvSpPr>
          <p:cNvPr id="3" name="Content Placeholder 2"/>
          <p:cNvSpPr>
            <a:spLocks noGrp="1"/>
          </p:cNvSpPr>
          <p:nvPr>
            <p:ph idx="1"/>
          </p:nvPr>
        </p:nvSpPr>
        <p:spPr>
          <a:xfrm>
            <a:off x="457200" y="1600200"/>
            <a:ext cx="8534400" cy="4525963"/>
          </a:xfrm>
        </p:spPr>
        <p:txBody>
          <a:bodyPr/>
          <a:lstStyle/>
          <a:p>
            <a:r>
              <a:rPr lang="en-US" dirty="0"/>
              <a:t>From here on in this course, we always write down an unknown</a:t>
            </a:r>
            <a:br>
              <a:rPr lang="en-US" dirty="0"/>
            </a:br>
            <a:r>
              <a:rPr lang="en-US" dirty="0"/>
              <a:t>polynomial as </a:t>
            </a:r>
            <a:r>
              <a:rPr lang="en-US" i="1" dirty="0">
                <a:latin typeface="Times New Roman" panose="02020603050405020304" pitchFamily="18" charset="0"/>
              </a:rPr>
              <a:t>a</a:t>
            </a:r>
            <a:r>
              <a:rPr lang="en-US" baseline="-25000" dirty="0">
                <a:latin typeface="Times New Roman" panose="02020603050405020304" pitchFamily="18" charset="0"/>
              </a:rPr>
              <a:t>2 </a:t>
            </a:r>
            <a:r>
              <a:rPr lang="en-US" i="1" dirty="0">
                <a:latin typeface="Times New Roman" panose="02020603050405020304" pitchFamily="18" charset="0"/>
              </a:rPr>
              <a:t>x</a:t>
            </a:r>
            <a:r>
              <a:rPr lang="en-US" baseline="30000" dirty="0">
                <a:latin typeface="Times New Roman" panose="02020603050405020304" pitchFamily="18" charset="0"/>
              </a:rPr>
              <a:t>2</a:t>
            </a:r>
            <a:r>
              <a:rPr lang="en-US" dirty="0">
                <a:latin typeface="Times New Roman" panose="02020603050405020304" pitchFamily="18" charset="0"/>
              </a:rPr>
              <a:t> </a:t>
            </a:r>
            <a:r>
              <a:rPr lang="en-US" i="1" dirty="0">
                <a:latin typeface="Times New Roman" panose="02020603050405020304" pitchFamily="18" charset="0"/>
              </a:rPr>
              <a:t>+</a:t>
            </a:r>
            <a:r>
              <a:rPr lang="en-US" dirty="0">
                <a:latin typeface="Times New Roman" panose="02020603050405020304" pitchFamily="18" charset="0"/>
              </a:rPr>
              <a:t> </a:t>
            </a:r>
            <a:r>
              <a:rPr lang="en-US" i="1" dirty="0">
                <a:latin typeface="Times New Roman" panose="02020603050405020304" pitchFamily="18" charset="0"/>
              </a:rPr>
              <a:t>a</a:t>
            </a:r>
            <a:r>
              <a:rPr lang="en-US" baseline="-25000" dirty="0">
                <a:latin typeface="Times New Roman" panose="02020603050405020304" pitchFamily="18" charset="0"/>
              </a:rPr>
              <a:t>1 </a:t>
            </a:r>
            <a:r>
              <a:rPr lang="en-US" i="1" dirty="0">
                <a:latin typeface="Times New Roman" panose="02020603050405020304" pitchFamily="18" charset="0"/>
              </a:rPr>
              <a:t>x</a:t>
            </a:r>
            <a:r>
              <a:rPr lang="en-US" dirty="0">
                <a:latin typeface="Times New Roman" panose="02020603050405020304" pitchFamily="18" charset="0"/>
              </a:rPr>
              <a:t> + </a:t>
            </a:r>
            <a:r>
              <a:rPr lang="en-US" i="1" dirty="0">
                <a:latin typeface="Times New Roman" panose="02020603050405020304" pitchFamily="18" charset="0"/>
              </a:rPr>
              <a:t>a</a:t>
            </a:r>
            <a:r>
              <a:rPr lang="en-US" baseline="-25000" dirty="0">
                <a:latin typeface="Times New Roman" panose="02020603050405020304" pitchFamily="18" charset="0"/>
              </a:rPr>
              <a:t>0</a:t>
            </a:r>
            <a:endParaRPr lang="en-US" dirty="0">
              <a:latin typeface="Times New Roman" panose="02020603050405020304" pitchFamily="18" charset="0"/>
            </a:endParaRPr>
          </a:p>
          <a:p>
            <a:pPr lvl="1"/>
            <a:r>
              <a:rPr lang="en-US" dirty="0"/>
              <a:t>The subscript of the coefficient equals the exponent of the term</a:t>
            </a:r>
          </a:p>
          <a:p>
            <a:pPr lvl="1"/>
            <a:r>
              <a:rPr lang="en-US" dirty="0">
                <a:latin typeface="Times New Roman" panose="02020603050405020304" pitchFamily="18" charset="0"/>
              </a:rPr>
              <a:t>Thus, our previous problem would be to solve:</a:t>
            </a:r>
          </a:p>
        </p:txBody>
      </p:sp>
      <p:sp>
        <p:nvSpPr>
          <p:cNvPr id="4" name="Footer Placeholder 3"/>
          <p:cNvSpPr>
            <a:spLocks noGrp="1"/>
          </p:cNvSpPr>
          <p:nvPr>
            <p:ph type="ftr" sz="quarter" idx="11"/>
          </p:nvPr>
        </p:nvSpPr>
        <p:spPr/>
        <p:txBody>
          <a:bodyPr/>
          <a:lstStyle/>
          <a:p>
            <a:r>
              <a:rPr lang="en-US"/>
              <a:t>Interpolation</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7</a:t>
            </a:fld>
            <a:endParaRPr lang="en-CA"/>
          </a:p>
        </p:txBody>
      </p:sp>
      <p:graphicFrame>
        <p:nvGraphicFramePr>
          <p:cNvPr id="17" name="Object 16">
            <a:extLst>
              <a:ext uri="{FF2B5EF4-FFF2-40B4-BE49-F238E27FC236}">
                <a16:creationId xmlns:a16="http://schemas.microsoft.com/office/drawing/2014/main" id="{194796BB-3A46-42D5-A2D4-27B00393CFC1}"/>
              </a:ext>
            </a:extLst>
          </p:cNvPr>
          <p:cNvGraphicFramePr>
            <a:graphicFrameLocks noChangeAspect="1"/>
          </p:cNvGraphicFramePr>
          <p:nvPr>
            <p:extLst>
              <p:ext uri="{D42A27DB-BD31-4B8C-83A1-F6EECF244321}">
                <p14:modId xmlns:p14="http://schemas.microsoft.com/office/powerpoint/2010/main" val="2619028688"/>
              </p:ext>
            </p:extLst>
          </p:nvPr>
        </p:nvGraphicFramePr>
        <p:xfrm>
          <a:off x="3253581" y="3266769"/>
          <a:ext cx="2941638" cy="1395413"/>
        </p:xfrm>
        <a:graphic>
          <a:graphicData uri="http://schemas.openxmlformats.org/presentationml/2006/ole">
            <mc:AlternateContent xmlns:mc="http://schemas.openxmlformats.org/markup-compatibility/2006">
              <mc:Choice xmlns:v="urn:schemas-microsoft-com:vml" Requires="v">
                <p:oleObj name="Equation" r:id="rId3" imgW="1320480" imgH="622080" progId="Equation.DSMT4">
                  <p:embed/>
                </p:oleObj>
              </mc:Choice>
              <mc:Fallback>
                <p:oleObj name="Equation" r:id="rId3" imgW="1320480" imgH="622080" progId="Equation.DSMT4">
                  <p:embed/>
                  <p:pic>
                    <p:nvPicPr>
                      <p:cNvPr id="17" name="Object 16">
                        <a:extLst>
                          <a:ext uri="{FF2B5EF4-FFF2-40B4-BE49-F238E27FC236}">
                            <a16:creationId xmlns:a16="http://schemas.microsoft.com/office/drawing/2014/main" id="{194796BB-3A46-42D5-A2D4-27B00393CFC1}"/>
                          </a:ext>
                        </a:extLst>
                      </p:cNvPr>
                      <p:cNvPicPr/>
                      <p:nvPr/>
                    </p:nvPicPr>
                    <p:blipFill>
                      <a:blip r:embed="rId4"/>
                      <a:stretch>
                        <a:fillRect/>
                      </a:stretch>
                    </p:blipFill>
                    <p:spPr>
                      <a:xfrm>
                        <a:off x="3253581" y="3266769"/>
                        <a:ext cx="2941638" cy="1395413"/>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59898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algebra</a:t>
            </a:r>
            <a:endParaRPr lang="en-CA" dirty="0"/>
          </a:p>
        </p:txBody>
      </p:sp>
      <p:sp>
        <p:nvSpPr>
          <p:cNvPr id="3" name="Content Placeholder 2"/>
          <p:cNvSpPr>
            <a:spLocks noGrp="1"/>
          </p:cNvSpPr>
          <p:nvPr>
            <p:ph idx="1"/>
          </p:nvPr>
        </p:nvSpPr>
        <p:spPr>
          <a:xfrm>
            <a:off x="457200" y="1600200"/>
            <a:ext cx="8534400" cy="5257800"/>
          </a:xfrm>
        </p:spPr>
        <p:txBody>
          <a:bodyPr>
            <a:normAutofit/>
          </a:bodyPr>
          <a:lstStyle/>
          <a:p>
            <a:r>
              <a:rPr lang="en-US" dirty="0"/>
              <a:t>Does this system of three equations and three unknowns</a:t>
            </a:r>
            <a:br>
              <a:rPr lang="en-US" dirty="0"/>
            </a:br>
            <a:r>
              <a:rPr lang="en-US" dirty="0"/>
              <a:t>have a unique solution?</a:t>
            </a:r>
            <a:endParaRPr lang="en-US" dirty="0">
              <a:latin typeface="Times New Roman" panose="02020603050405020304" pitchFamily="18" charset="0"/>
            </a:endParaRPr>
          </a:p>
          <a:p>
            <a:pPr lvl="1"/>
            <a:endParaRPr lang="en-US" sz="1800" dirty="0">
              <a:latin typeface="Times New Roman" panose="02020603050405020304" pitchFamily="18" charset="0"/>
            </a:endParaRPr>
          </a:p>
          <a:p>
            <a:pPr lvl="1"/>
            <a:endParaRPr lang="en-US" sz="1800" dirty="0">
              <a:latin typeface="Times New Roman" panose="02020603050405020304" pitchFamily="18" charset="0"/>
            </a:endParaRPr>
          </a:p>
          <a:p>
            <a:pPr lvl="1"/>
            <a:endParaRPr lang="en-US" sz="1800" dirty="0">
              <a:latin typeface="Times New Roman" panose="02020603050405020304" pitchFamily="18" charset="0"/>
            </a:endParaRPr>
          </a:p>
          <a:p>
            <a:pPr lvl="1"/>
            <a:endParaRPr lang="en-US" sz="1800" dirty="0">
              <a:latin typeface="Times New Roman" panose="02020603050405020304" pitchFamily="18" charset="0"/>
            </a:endParaRPr>
          </a:p>
          <a:p>
            <a:pPr lvl="1"/>
            <a:r>
              <a:rPr lang="en-US" dirty="0">
                <a:latin typeface="Times New Roman" panose="02020603050405020304" pitchFamily="18" charset="0"/>
              </a:rPr>
              <a:t>We can calculate the determinant:</a:t>
            </a:r>
          </a:p>
          <a:p>
            <a:pPr lvl="1"/>
            <a:endParaRPr lang="en-US" sz="1800" dirty="0">
              <a:latin typeface="Times New Roman" panose="02020603050405020304" pitchFamily="18" charset="0"/>
            </a:endParaRPr>
          </a:p>
          <a:p>
            <a:pPr lvl="1"/>
            <a:endParaRPr lang="en-US" sz="1800" dirty="0">
              <a:latin typeface="Times New Roman" panose="02020603050405020304" pitchFamily="18" charset="0"/>
            </a:endParaRPr>
          </a:p>
          <a:p>
            <a:pPr lvl="1"/>
            <a:endParaRPr lang="en-US" sz="1800" dirty="0">
              <a:latin typeface="Times New Roman" panose="02020603050405020304" pitchFamily="18" charset="0"/>
            </a:endParaRPr>
          </a:p>
          <a:p>
            <a:pPr lvl="1"/>
            <a:endParaRPr lang="en-US" sz="1800" dirty="0">
              <a:latin typeface="Times New Roman" panose="02020603050405020304" pitchFamily="18" charset="0"/>
            </a:endParaRPr>
          </a:p>
          <a:p>
            <a:pPr lvl="1"/>
            <a:r>
              <a:rPr lang="en-US" dirty="0">
                <a:latin typeface="Times New Roman" panose="02020603050405020304" pitchFamily="18" charset="0"/>
              </a:rPr>
              <a:t>As long as all three </a:t>
            </a:r>
            <a:r>
              <a:rPr lang="en-US" i="1" dirty="0">
                <a:latin typeface="Times New Roman" panose="02020603050405020304" pitchFamily="18" charset="0"/>
              </a:rPr>
              <a:t>x</a:t>
            </a:r>
            <a:r>
              <a:rPr lang="en-US" dirty="0">
                <a:latin typeface="Times New Roman" panose="02020603050405020304" pitchFamily="18" charset="0"/>
              </a:rPr>
              <a:t> values are different,</a:t>
            </a:r>
            <a:br>
              <a:rPr lang="en-US" dirty="0">
                <a:latin typeface="Times New Roman" panose="02020603050405020304" pitchFamily="18" charset="0"/>
              </a:rPr>
            </a:br>
            <a:r>
              <a:rPr lang="en-US" dirty="0">
                <a:latin typeface="Times New Roman" panose="02020603050405020304" pitchFamily="18" charset="0"/>
              </a:rPr>
              <a:t>	the determinant is non-zero</a:t>
            </a:r>
          </a:p>
          <a:p>
            <a:pPr lvl="1"/>
            <a:r>
              <a:rPr lang="en-US" dirty="0">
                <a:latin typeface="Times New Roman" panose="02020603050405020304" pitchFamily="18" charset="0"/>
              </a:rPr>
              <a:t>If any two </a:t>
            </a:r>
            <a:r>
              <a:rPr lang="en-US" i="1" dirty="0">
                <a:latin typeface="Times New Roman" panose="02020603050405020304" pitchFamily="18" charset="0"/>
              </a:rPr>
              <a:t>x</a:t>
            </a:r>
            <a:r>
              <a:rPr lang="en-US" dirty="0">
                <a:latin typeface="Times New Roman" panose="02020603050405020304" pitchFamily="18" charset="0"/>
              </a:rPr>
              <a:t>-values are equal, the determinant is zero</a:t>
            </a:r>
          </a:p>
        </p:txBody>
      </p:sp>
      <p:sp>
        <p:nvSpPr>
          <p:cNvPr id="4" name="Footer Placeholder 3"/>
          <p:cNvSpPr>
            <a:spLocks noGrp="1"/>
          </p:cNvSpPr>
          <p:nvPr>
            <p:ph type="ftr" sz="quarter" idx="11"/>
          </p:nvPr>
        </p:nvSpPr>
        <p:spPr/>
        <p:txBody>
          <a:bodyPr/>
          <a:lstStyle/>
          <a:p>
            <a:r>
              <a:rPr lang="en-US"/>
              <a:t>Interpolation</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8</a:t>
            </a:fld>
            <a:endParaRPr lang="en-CA"/>
          </a:p>
        </p:txBody>
      </p:sp>
      <p:graphicFrame>
        <p:nvGraphicFramePr>
          <p:cNvPr id="17" name="Object 16">
            <a:extLst>
              <a:ext uri="{FF2B5EF4-FFF2-40B4-BE49-F238E27FC236}">
                <a16:creationId xmlns:a16="http://schemas.microsoft.com/office/drawing/2014/main" id="{194796BB-3A46-42D5-A2D4-27B00393CFC1}"/>
              </a:ext>
            </a:extLst>
          </p:cNvPr>
          <p:cNvGraphicFramePr>
            <a:graphicFrameLocks noChangeAspect="1"/>
          </p:cNvGraphicFramePr>
          <p:nvPr>
            <p:extLst>
              <p:ext uri="{D42A27DB-BD31-4B8C-83A1-F6EECF244321}">
                <p14:modId xmlns:p14="http://schemas.microsoft.com/office/powerpoint/2010/main" val="3764769894"/>
              </p:ext>
            </p:extLst>
          </p:nvPr>
        </p:nvGraphicFramePr>
        <p:xfrm>
          <a:off x="3252788" y="2263775"/>
          <a:ext cx="2943225" cy="1395413"/>
        </p:xfrm>
        <a:graphic>
          <a:graphicData uri="http://schemas.openxmlformats.org/presentationml/2006/ole">
            <mc:AlternateContent xmlns:mc="http://schemas.openxmlformats.org/markup-compatibility/2006">
              <mc:Choice xmlns:v="urn:schemas-microsoft-com:vml" Requires="v">
                <p:oleObj name="Equation" r:id="rId3" imgW="1320480" imgH="622080" progId="Equation.DSMT4">
                  <p:embed/>
                </p:oleObj>
              </mc:Choice>
              <mc:Fallback>
                <p:oleObj name="Equation" r:id="rId3" imgW="1320480" imgH="622080" progId="Equation.DSMT4">
                  <p:embed/>
                  <p:pic>
                    <p:nvPicPr>
                      <p:cNvPr id="17" name="Object 16">
                        <a:extLst>
                          <a:ext uri="{FF2B5EF4-FFF2-40B4-BE49-F238E27FC236}">
                            <a16:creationId xmlns:a16="http://schemas.microsoft.com/office/drawing/2014/main" id="{194796BB-3A46-42D5-A2D4-27B00393CFC1}"/>
                          </a:ext>
                        </a:extLst>
                      </p:cNvPr>
                      <p:cNvPicPr/>
                      <p:nvPr/>
                    </p:nvPicPr>
                    <p:blipFill>
                      <a:blip r:embed="rId4"/>
                      <a:stretch>
                        <a:fillRect/>
                      </a:stretch>
                    </p:blipFill>
                    <p:spPr>
                      <a:xfrm>
                        <a:off x="3252788" y="2263775"/>
                        <a:ext cx="2943225" cy="1395413"/>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A38C2F2E-D11A-46A1-A7C2-EEC7DEB2D548}"/>
              </a:ext>
            </a:extLst>
          </p:cNvPr>
          <p:cNvGraphicFramePr>
            <a:graphicFrameLocks noChangeAspect="1"/>
          </p:cNvGraphicFramePr>
          <p:nvPr>
            <p:extLst>
              <p:ext uri="{D42A27DB-BD31-4B8C-83A1-F6EECF244321}">
                <p14:modId xmlns:p14="http://schemas.microsoft.com/office/powerpoint/2010/main" val="1003481439"/>
              </p:ext>
            </p:extLst>
          </p:nvPr>
        </p:nvGraphicFramePr>
        <p:xfrm>
          <a:off x="2090738" y="4015822"/>
          <a:ext cx="5148262" cy="1395412"/>
        </p:xfrm>
        <a:graphic>
          <a:graphicData uri="http://schemas.openxmlformats.org/presentationml/2006/ole">
            <mc:AlternateContent xmlns:mc="http://schemas.openxmlformats.org/markup-compatibility/2006">
              <mc:Choice xmlns:v="urn:schemas-microsoft-com:vml" Requires="v">
                <p:oleObj name="Equation" r:id="rId5" imgW="2311200" imgH="622080" progId="Equation.DSMT4">
                  <p:embed/>
                </p:oleObj>
              </mc:Choice>
              <mc:Fallback>
                <p:oleObj name="Equation" r:id="rId5" imgW="2311200" imgH="622080" progId="Equation.DSMT4">
                  <p:embed/>
                  <p:pic>
                    <p:nvPicPr>
                      <p:cNvPr id="9" name="Object 8">
                        <a:extLst>
                          <a:ext uri="{FF2B5EF4-FFF2-40B4-BE49-F238E27FC236}">
                            <a16:creationId xmlns:a16="http://schemas.microsoft.com/office/drawing/2014/main" id="{A38C2F2E-D11A-46A1-A7C2-EEC7DEB2D548}"/>
                          </a:ext>
                        </a:extLst>
                      </p:cNvPr>
                      <p:cNvPicPr/>
                      <p:nvPr/>
                    </p:nvPicPr>
                    <p:blipFill>
                      <a:blip r:embed="rId6"/>
                      <a:stretch>
                        <a:fillRect/>
                      </a:stretch>
                    </p:blipFill>
                    <p:spPr>
                      <a:xfrm>
                        <a:off x="2090738" y="4015822"/>
                        <a:ext cx="5148262" cy="1395412"/>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83783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Quadratic interpolation</a:t>
            </a:r>
            <a:endParaRPr lang="en-CA" dirty="0"/>
          </a:p>
        </p:txBody>
      </p:sp>
      <p:sp>
        <p:nvSpPr>
          <p:cNvPr id="3" name="Content Placeholder 2"/>
          <p:cNvSpPr>
            <a:spLocks noGrp="1"/>
          </p:cNvSpPr>
          <p:nvPr>
            <p:ph idx="1"/>
          </p:nvPr>
        </p:nvSpPr>
        <p:spPr>
          <a:xfrm>
            <a:off x="457200" y="1600200"/>
            <a:ext cx="8534400" cy="5413342"/>
          </a:xfrm>
        </p:spPr>
        <p:txBody>
          <a:bodyPr>
            <a:normAutofit/>
          </a:bodyPr>
          <a:lstStyle/>
          <a:p>
            <a:r>
              <a:rPr lang="en-US" dirty="0"/>
              <a:t>Let us do an example:</a:t>
            </a:r>
          </a:p>
          <a:p>
            <a:pPr lvl="1"/>
            <a:r>
              <a:rPr lang="en-US" dirty="0"/>
              <a:t>Find the interpolating quadratic polynomial passing through</a:t>
            </a:r>
          </a:p>
          <a:p>
            <a:pPr marL="457200" lvl="1" indent="0" algn="ctr">
              <a:buNone/>
            </a:pPr>
            <a:r>
              <a:rPr lang="en-US" dirty="0">
                <a:latin typeface="Times New Roman" panose="02020603050405020304" pitchFamily="18" charset="0"/>
              </a:rPr>
              <a:t>(0.4, 3.12), (1.2, 3.28), (3.5, 18)</a:t>
            </a:r>
          </a:p>
          <a:p>
            <a:pPr lvl="1"/>
            <a:r>
              <a:rPr lang="en-US" dirty="0"/>
              <a:t>We must solve</a:t>
            </a:r>
          </a:p>
          <a:p>
            <a:endParaRPr lang="en-US" dirty="0">
              <a:latin typeface="Times New Roman" panose="02020603050405020304" pitchFamily="18" charset="0"/>
            </a:endParaRPr>
          </a:p>
          <a:p>
            <a:pPr marL="0" indent="0">
              <a:buNone/>
            </a:pPr>
            <a:endParaRPr lang="en-US" dirty="0"/>
          </a:p>
          <a:p>
            <a:pPr lvl="1"/>
            <a:r>
              <a:rPr lang="en-US" dirty="0"/>
              <a:t>In </a:t>
            </a:r>
            <a:r>
              <a:rPr lang="en-US" dirty="0" err="1"/>
              <a:t>M</a:t>
            </a:r>
            <a:r>
              <a:rPr lang="en-US" cap="small" dirty="0" err="1"/>
              <a:t>atlab</a:t>
            </a:r>
            <a:r>
              <a:rPr lang="en-US" dirty="0"/>
              <a:t>, we would do the following:</a:t>
            </a:r>
          </a:p>
          <a:p>
            <a:pPr marL="800100" lvl="2" indent="0">
              <a:buNone/>
            </a:pPr>
            <a:r>
              <a:rPr lang="fr-FR" sz="1600" dirty="0">
                <a:latin typeface="Consolas" panose="020B0609020204030204" pitchFamily="49" charset="0"/>
              </a:rPr>
              <a:t>&gt;&gt; V = </a:t>
            </a:r>
            <a:r>
              <a:rPr lang="pt-BR" sz="1600" dirty="0">
                <a:latin typeface="Consolas" panose="020B0609020204030204" pitchFamily="49" charset="0"/>
              </a:rPr>
              <a:t>[0.4^2 0.4 1</a:t>
            </a:r>
            <a:br>
              <a:rPr lang="pt-BR" sz="1600" dirty="0">
                <a:latin typeface="Consolas" panose="020B0609020204030204" pitchFamily="49" charset="0"/>
              </a:rPr>
            </a:br>
            <a:r>
              <a:rPr lang="pt-BR" sz="1600" dirty="0">
                <a:latin typeface="Consolas" panose="020B0609020204030204" pitchFamily="49" charset="0"/>
              </a:rPr>
              <a:t>        1.2^2 1.2 1</a:t>
            </a:r>
          </a:p>
          <a:p>
            <a:pPr marL="800100" lvl="2" indent="0">
              <a:buNone/>
            </a:pPr>
            <a:r>
              <a:rPr lang="pt-BR" sz="1600" dirty="0">
                <a:latin typeface="Consolas" panose="020B0609020204030204" pitchFamily="49" charset="0"/>
              </a:rPr>
              <a:t>        3.5^2 3.5 1];</a:t>
            </a:r>
          </a:p>
          <a:p>
            <a:pPr marL="800100" lvl="2" indent="0">
              <a:buNone/>
            </a:pPr>
            <a:r>
              <a:rPr lang="pt-BR" sz="1600" dirty="0">
                <a:latin typeface="Consolas" panose="020B0609020204030204" pitchFamily="49" charset="0"/>
              </a:rPr>
              <a:t>&gt;&gt; a = V \ [3.12 3.28 18.0]'</a:t>
            </a:r>
          </a:p>
          <a:p>
            <a:pPr marL="800100" lvl="2" indent="0">
              <a:buNone/>
            </a:pPr>
            <a:r>
              <a:rPr lang="pt-BR" sz="1600" dirty="0">
                <a:latin typeface="Consolas" panose="020B0609020204030204" pitchFamily="49" charset="0"/>
              </a:rPr>
              <a:t>    a =</a:t>
            </a:r>
          </a:p>
          <a:p>
            <a:pPr marL="800100" lvl="2" indent="0">
              <a:buNone/>
            </a:pPr>
            <a:r>
              <a:rPr lang="pt-BR" sz="1600" dirty="0">
                <a:latin typeface="Consolas" panose="020B0609020204030204" pitchFamily="49" charset="0"/>
              </a:rPr>
              <a:t>        2</a:t>
            </a:r>
          </a:p>
          <a:p>
            <a:pPr marL="800100" lvl="2" indent="0">
              <a:buNone/>
            </a:pPr>
            <a:r>
              <a:rPr lang="pt-BR" sz="1600" dirty="0">
                <a:latin typeface="Consolas" panose="020B0609020204030204" pitchFamily="49" charset="0"/>
              </a:rPr>
              <a:t>       -3</a:t>
            </a:r>
          </a:p>
          <a:p>
            <a:pPr marL="800100" lvl="2" indent="0">
              <a:buNone/>
            </a:pPr>
            <a:r>
              <a:rPr lang="pt-BR" sz="1600" dirty="0">
                <a:latin typeface="Consolas" panose="020B0609020204030204" pitchFamily="49" charset="0"/>
              </a:rPr>
              <a:t>        4</a:t>
            </a:r>
            <a:endParaRPr lang="pt-BR" sz="1800" dirty="0">
              <a:latin typeface="Consolas" panose="020B0609020204030204" pitchFamily="49" charset="0"/>
            </a:endParaRPr>
          </a:p>
        </p:txBody>
      </p:sp>
      <p:sp>
        <p:nvSpPr>
          <p:cNvPr id="4" name="Footer Placeholder 3"/>
          <p:cNvSpPr>
            <a:spLocks noGrp="1"/>
          </p:cNvSpPr>
          <p:nvPr>
            <p:ph type="ftr" sz="quarter" idx="11"/>
          </p:nvPr>
        </p:nvSpPr>
        <p:spPr/>
        <p:txBody>
          <a:bodyPr/>
          <a:lstStyle/>
          <a:p>
            <a:r>
              <a:rPr lang="en-US"/>
              <a:t>Interpolation</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9</a:t>
            </a:fld>
            <a:endParaRPr lang="en-CA"/>
          </a:p>
        </p:txBody>
      </p:sp>
      <p:graphicFrame>
        <p:nvGraphicFramePr>
          <p:cNvPr id="9" name="Object 8">
            <a:extLst>
              <a:ext uri="{FF2B5EF4-FFF2-40B4-BE49-F238E27FC236}">
                <a16:creationId xmlns:a16="http://schemas.microsoft.com/office/drawing/2014/main" id="{FEAE2F82-DA28-435B-BD4F-CB402BC3E075}"/>
              </a:ext>
            </a:extLst>
          </p:cNvPr>
          <p:cNvGraphicFramePr>
            <a:graphicFrameLocks noChangeAspect="1"/>
          </p:cNvGraphicFramePr>
          <p:nvPr>
            <p:extLst>
              <p:ext uri="{D42A27DB-BD31-4B8C-83A1-F6EECF244321}">
                <p14:modId xmlns:p14="http://schemas.microsoft.com/office/powerpoint/2010/main" val="3314518415"/>
              </p:ext>
            </p:extLst>
          </p:nvPr>
        </p:nvGraphicFramePr>
        <p:xfrm>
          <a:off x="3264475" y="2860773"/>
          <a:ext cx="2970331" cy="1153233"/>
        </p:xfrm>
        <a:graphic>
          <a:graphicData uri="http://schemas.openxmlformats.org/presentationml/2006/ole">
            <mc:AlternateContent xmlns:mc="http://schemas.openxmlformats.org/markup-compatibility/2006">
              <mc:Choice xmlns:v="urn:schemas-microsoft-com:vml" Requires="v">
                <p:oleObj name="Equation" r:id="rId3" imgW="1612800" imgH="622080" progId="Equation.DSMT4">
                  <p:embed/>
                </p:oleObj>
              </mc:Choice>
              <mc:Fallback>
                <p:oleObj name="Equation" r:id="rId3" imgW="1612800" imgH="622080" progId="Equation.DSMT4">
                  <p:embed/>
                  <p:pic>
                    <p:nvPicPr>
                      <p:cNvPr id="9" name="Object 8">
                        <a:extLst>
                          <a:ext uri="{FF2B5EF4-FFF2-40B4-BE49-F238E27FC236}">
                            <a16:creationId xmlns:a16="http://schemas.microsoft.com/office/drawing/2014/main" id="{FEAE2F82-DA28-435B-BD4F-CB402BC3E075}"/>
                          </a:ext>
                        </a:extLst>
                      </p:cNvPr>
                      <p:cNvPicPr/>
                      <p:nvPr/>
                    </p:nvPicPr>
                    <p:blipFill>
                      <a:blip r:embed="rId4"/>
                      <a:stretch>
                        <a:fillRect/>
                      </a:stretch>
                    </p:blipFill>
                    <p:spPr>
                      <a:xfrm>
                        <a:off x="3264475" y="2860773"/>
                        <a:ext cx="2970331" cy="1153233"/>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1F415A19-9D4A-4D74-B371-D2B8443BA97A}"/>
              </a:ext>
            </a:extLst>
          </p:cNvPr>
          <p:cNvGraphicFramePr>
            <a:graphicFrameLocks noChangeAspect="1"/>
          </p:cNvGraphicFramePr>
          <p:nvPr>
            <p:extLst>
              <p:ext uri="{D42A27DB-BD31-4B8C-83A1-F6EECF244321}">
                <p14:modId xmlns:p14="http://schemas.microsoft.com/office/powerpoint/2010/main" val="2047537043"/>
              </p:ext>
            </p:extLst>
          </p:nvPr>
        </p:nvGraphicFramePr>
        <p:xfrm>
          <a:off x="4808363" y="5961914"/>
          <a:ext cx="1895475" cy="454025"/>
        </p:xfrm>
        <a:graphic>
          <a:graphicData uri="http://schemas.openxmlformats.org/presentationml/2006/ole">
            <mc:AlternateContent xmlns:mc="http://schemas.openxmlformats.org/markup-compatibility/2006">
              <mc:Choice xmlns:v="urn:schemas-microsoft-com:vml" Requires="v">
                <p:oleObj name="Equation" r:id="rId5" imgW="850680" imgH="203040" progId="Equation.DSMT4">
                  <p:embed/>
                </p:oleObj>
              </mc:Choice>
              <mc:Fallback>
                <p:oleObj name="Equation" r:id="rId5" imgW="850680" imgH="203040" progId="Equation.DSMT4">
                  <p:embed/>
                  <p:pic>
                    <p:nvPicPr>
                      <p:cNvPr id="13" name="Object 12">
                        <a:extLst>
                          <a:ext uri="{FF2B5EF4-FFF2-40B4-BE49-F238E27FC236}">
                            <a16:creationId xmlns:a16="http://schemas.microsoft.com/office/drawing/2014/main" id="{1F415A19-9D4A-4D74-B371-D2B8443BA97A}"/>
                          </a:ext>
                        </a:extLst>
                      </p:cNvPr>
                      <p:cNvPicPr/>
                      <p:nvPr/>
                    </p:nvPicPr>
                    <p:blipFill>
                      <a:blip r:embed="rId6"/>
                      <a:stretch>
                        <a:fillRect/>
                      </a:stretch>
                    </p:blipFill>
                    <p:spPr>
                      <a:xfrm>
                        <a:off x="4808363" y="5961914"/>
                        <a:ext cx="1895475" cy="454025"/>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66887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3|19.1|13.5|11.4|5.4"/>
</p:tagLst>
</file>

<file path=ppt/tags/tag10.xml><?xml version="1.0" encoding="utf-8"?>
<p:tagLst xmlns:a="http://schemas.openxmlformats.org/drawingml/2006/main" xmlns:r="http://schemas.openxmlformats.org/officeDocument/2006/relationships" xmlns:p="http://schemas.openxmlformats.org/presentationml/2006/main">
  <p:tag name="TIMING" val="|13.3|7.8|5.1|10.9|7.5|5.3|8.7|12.4|11.3|13.5"/>
</p:tagLst>
</file>

<file path=ppt/tags/tag11.xml><?xml version="1.0" encoding="utf-8"?>
<p:tagLst xmlns:a="http://schemas.openxmlformats.org/drawingml/2006/main" xmlns:r="http://schemas.openxmlformats.org/officeDocument/2006/relationships" xmlns:p="http://schemas.openxmlformats.org/presentationml/2006/main">
  <p:tag name="TIMING" val="|26.3|5"/>
</p:tagLst>
</file>

<file path=ppt/tags/tag12.xml><?xml version="1.0" encoding="utf-8"?>
<p:tagLst xmlns:a="http://schemas.openxmlformats.org/drawingml/2006/main" xmlns:r="http://schemas.openxmlformats.org/officeDocument/2006/relationships" xmlns:p="http://schemas.openxmlformats.org/presentationml/2006/main">
  <p:tag name="TIMING" val="|8.9|17|16.7|7.7"/>
</p:tagLst>
</file>

<file path=ppt/tags/tag13.xml><?xml version="1.0" encoding="utf-8"?>
<p:tagLst xmlns:a="http://schemas.openxmlformats.org/drawingml/2006/main" xmlns:r="http://schemas.openxmlformats.org/officeDocument/2006/relationships" xmlns:p="http://schemas.openxmlformats.org/presentationml/2006/main">
  <p:tag name="TIMING" val="|9.2|10.3|16.1|2.1|6.7|5|8.4|11.9|24.8|11.8|9"/>
</p:tagLst>
</file>

<file path=ppt/tags/tag14.xml><?xml version="1.0" encoding="utf-8"?>
<p:tagLst xmlns:a="http://schemas.openxmlformats.org/drawingml/2006/main" xmlns:r="http://schemas.openxmlformats.org/officeDocument/2006/relationships" xmlns:p="http://schemas.openxmlformats.org/presentationml/2006/main">
  <p:tag name="TIMING" val="|20.8|17.9|9.1|9.8|23.6"/>
</p:tagLst>
</file>

<file path=ppt/tags/tag15.xml><?xml version="1.0" encoding="utf-8"?>
<p:tagLst xmlns:a="http://schemas.openxmlformats.org/drawingml/2006/main" xmlns:r="http://schemas.openxmlformats.org/officeDocument/2006/relationships" xmlns:p="http://schemas.openxmlformats.org/presentationml/2006/main">
  <p:tag name="TIMING" val="|17.7|62.5"/>
</p:tagLst>
</file>

<file path=ppt/tags/tag16.xml><?xml version="1.0" encoding="utf-8"?>
<p:tagLst xmlns:a="http://schemas.openxmlformats.org/drawingml/2006/main" xmlns:r="http://schemas.openxmlformats.org/officeDocument/2006/relationships" xmlns:p="http://schemas.openxmlformats.org/presentationml/2006/main">
  <p:tag name="TIMING" val="|5.6|23.7|24.5|8.7|16.6|8.2"/>
</p:tagLst>
</file>

<file path=ppt/tags/tag17.xml><?xml version="1.0" encoding="utf-8"?>
<p:tagLst xmlns:a="http://schemas.openxmlformats.org/drawingml/2006/main" xmlns:r="http://schemas.openxmlformats.org/officeDocument/2006/relationships" xmlns:p="http://schemas.openxmlformats.org/presentationml/2006/main">
  <p:tag name="TIMING" val="|15.8|21.4|20.9|30.3"/>
</p:tagLst>
</file>

<file path=ppt/tags/tag18.xml><?xml version="1.0" encoding="utf-8"?>
<p:tagLst xmlns:a="http://schemas.openxmlformats.org/drawingml/2006/main" xmlns:r="http://schemas.openxmlformats.org/officeDocument/2006/relationships" xmlns:p="http://schemas.openxmlformats.org/presentationml/2006/main">
  <p:tag name="TIMING" val="|25.1|15.2"/>
</p:tagLst>
</file>

<file path=ppt/tags/tag19.xml><?xml version="1.0" encoding="utf-8"?>
<p:tagLst xmlns:a="http://schemas.openxmlformats.org/drawingml/2006/main" xmlns:r="http://schemas.openxmlformats.org/officeDocument/2006/relationships" xmlns:p="http://schemas.openxmlformats.org/presentationml/2006/main">
  <p:tag name="TIMING" val="|11.7|6.4|8.4|6.2"/>
</p:tagLst>
</file>

<file path=ppt/tags/tag2.xml><?xml version="1.0" encoding="utf-8"?>
<p:tagLst xmlns:a="http://schemas.openxmlformats.org/drawingml/2006/main" xmlns:r="http://schemas.openxmlformats.org/officeDocument/2006/relationships" xmlns:p="http://schemas.openxmlformats.org/presentationml/2006/main">
  <p:tag name="TIMING" val="|37|33.9|9.5|11.8|26.2"/>
</p:tagLst>
</file>

<file path=ppt/tags/tag20.xml><?xml version="1.0" encoding="utf-8"?>
<p:tagLst xmlns:a="http://schemas.openxmlformats.org/drawingml/2006/main" xmlns:r="http://schemas.openxmlformats.org/officeDocument/2006/relationships" xmlns:p="http://schemas.openxmlformats.org/presentationml/2006/main">
  <p:tag name="TIMING" val="|32.5|7.7|17.1"/>
</p:tagLst>
</file>

<file path=ppt/tags/tag21.xml><?xml version="1.0" encoding="utf-8"?>
<p:tagLst xmlns:a="http://schemas.openxmlformats.org/drawingml/2006/main" xmlns:r="http://schemas.openxmlformats.org/officeDocument/2006/relationships" xmlns:p="http://schemas.openxmlformats.org/presentationml/2006/main">
  <p:tag name="TIMING" val="|33.5|5.7|4"/>
</p:tagLst>
</file>

<file path=ppt/tags/tag22.xml><?xml version="1.0" encoding="utf-8"?>
<p:tagLst xmlns:a="http://schemas.openxmlformats.org/drawingml/2006/main" xmlns:r="http://schemas.openxmlformats.org/officeDocument/2006/relationships" xmlns:p="http://schemas.openxmlformats.org/presentationml/2006/main">
  <p:tag name="TIMING" val="|12.9|13.9"/>
</p:tagLst>
</file>

<file path=ppt/tags/tag23.xml><?xml version="1.0" encoding="utf-8"?>
<p:tagLst xmlns:a="http://schemas.openxmlformats.org/drawingml/2006/main" xmlns:r="http://schemas.openxmlformats.org/officeDocument/2006/relationships" xmlns:p="http://schemas.openxmlformats.org/presentationml/2006/main">
  <p:tag name="TIMING" val="|10.3|13.5|16.6"/>
</p:tagLst>
</file>

<file path=ppt/tags/tag24.xml><?xml version="1.0" encoding="utf-8"?>
<p:tagLst xmlns:a="http://schemas.openxmlformats.org/drawingml/2006/main" xmlns:r="http://schemas.openxmlformats.org/officeDocument/2006/relationships" xmlns:p="http://schemas.openxmlformats.org/presentationml/2006/main">
  <p:tag name="TIMING" val="|2.6|16.1|8.2|9.7|10.9|10.8|14.6"/>
</p:tagLst>
</file>

<file path=ppt/tags/tag25.xml><?xml version="1.0" encoding="utf-8"?>
<p:tagLst xmlns:a="http://schemas.openxmlformats.org/drawingml/2006/main" xmlns:r="http://schemas.openxmlformats.org/officeDocument/2006/relationships" xmlns:p="http://schemas.openxmlformats.org/presentationml/2006/main">
  <p:tag name="TIMING" val="|20.2|25.5|13.5"/>
</p:tagLst>
</file>

<file path=ppt/tags/tag26.xml><?xml version="1.0" encoding="utf-8"?>
<p:tagLst xmlns:a="http://schemas.openxmlformats.org/drawingml/2006/main" xmlns:r="http://schemas.openxmlformats.org/officeDocument/2006/relationships" xmlns:p="http://schemas.openxmlformats.org/presentationml/2006/main">
  <p:tag name="TIMING" val="|4.9|22.1|11.4|27.7"/>
</p:tagLst>
</file>

<file path=ppt/tags/tag27.xml><?xml version="1.0" encoding="utf-8"?>
<p:tagLst xmlns:a="http://schemas.openxmlformats.org/drawingml/2006/main" xmlns:r="http://schemas.openxmlformats.org/officeDocument/2006/relationships" xmlns:p="http://schemas.openxmlformats.org/presentationml/2006/main">
  <p:tag name="TIMING" val="|4.8|20.8"/>
</p:tagLst>
</file>

<file path=ppt/tags/tag28.xml><?xml version="1.0" encoding="utf-8"?>
<p:tagLst xmlns:a="http://schemas.openxmlformats.org/drawingml/2006/main" xmlns:r="http://schemas.openxmlformats.org/officeDocument/2006/relationships" xmlns:p="http://schemas.openxmlformats.org/presentationml/2006/main">
  <p:tag name="TIMING" val="|26.3|15.1"/>
</p:tagLst>
</file>

<file path=ppt/tags/tag29.xml><?xml version="1.0" encoding="utf-8"?>
<p:tagLst xmlns:a="http://schemas.openxmlformats.org/drawingml/2006/main" xmlns:r="http://schemas.openxmlformats.org/officeDocument/2006/relationships" xmlns:p="http://schemas.openxmlformats.org/presentationml/2006/main">
  <p:tag name="TIMING" val="|14.6"/>
</p:tagLst>
</file>

<file path=ppt/tags/tag3.xml><?xml version="1.0" encoding="utf-8"?>
<p:tagLst xmlns:a="http://schemas.openxmlformats.org/drawingml/2006/main" xmlns:r="http://schemas.openxmlformats.org/officeDocument/2006/relationships" xmlns:p="http://schemas.openxmlformats.org/presentationml/2006/main">
  <p:tag name="TIMING" val="|15.4|14.5|13.4|6.5"/>
</p:tagLst>
</file>

<file path=ppt/tags/tag30.xml><?xml version="1.0" encoding="utf-8"?>
<p:tagLst xmlns:a="http://schemas.openxmlformats.org/drawingml/2006/main" xmlns:r="http://schemas.openxmlformats.org/officeDocument/2006/relationships" xmlns:p="http://schemas.openxmlformats.org/presentationml/2006/main">
  <p:tag name="TIMING" val="|32.9"/>
</p:tagLst>
</file>

<file path=ppt/tags/tag4.xml><?xml version="1.0" encoding="utf-8"?>
<p:tagLst xmlns:a="http://schemas.openxmlformats.org/drawingml/2006/main" xmlns:r="http://schemas.openxmlformats.org/officeDocument/2006/relationships" xmlns:p="http://schemas.openxmlformats.org/presentationml/2006/main">
  <p:tag name="TIMING" val="|11.2|23.4|13.4"/>
</p:tagLst>
</file>

<file path=ppt/tags/tag5.xml><?xml version="1.0" encoding="utf-8"?>
<p:tagLst xmlns:a="http://schemas.openxmlformats.org/drawingml/2006/main" xmlns:r="http://schemas.openxmlformats.org/officeDocument/2006/relationships" xmlns:p="http://schemas.openxmlformats.org/presentationml/2006/main">
  <p:tag name="TIMING" val="|15.9|27.4"/>
</p:tagLst>
</file>

<file path=ppt/tags/tag6.xml><?xml version="1.0" encoding="utf-8"?>
<p:tagLst xmlns:a="http://schemas.openxmlformats.org/drawingml/2006/main" xmlns:r="http://schemas.openxmlformats.org/officeDocument/2006/relationships" xmlns:p="http://schemas.openxmlformats.org/presentationml/2006/main">
  <p:tag name="TIMING" val="|46.3|20.6|25.2"/>
</p:tagLst>
</file>

<file path=ppt/tags/tag7.xml><?xml version="1.0" encoding="utf-8"?>
<p:tagLst xmlns:a="http://schemas.openxmlformats.org/drawingml/2006/main" xmlns:r="http://schemas.openxmlformats.org/officeDocument/2006/relationships" xmlns:p="http://schemas.openxmlformats.org/presentationml/2006/main">
  <p:tag name="TIMING" val="|2.7|15.6|28|15.1|6.3|31.3"/>
</p:tagLst>
</file>

<file path=ppt/tags/tag8.xml><?xml version="1.0" encoding="utf-8"?>
<p:tagLst xmlns:a="http://schemas.openxmlformats.org/drawingml/2006/main" xmlns:r="http://schemas.openxmlformats.org/officeDocument/2006/relationships" xmlns:p="http://schemas.openxmlformats.org/presentationml/2006/main">
  <p:tag name="TIMING" val="|8.9|5.1|9.9|3.3|11|6"/>
</p:tagLst>
</file>

<file path=ppt/tags/tag9.xml><?xml version="1.0" encoding="utf-8"?>
<p:tagLst xmlns:a="http://schemas.openxmlformats.org/drawingml/2006/main" xmlns:r="http://schemas.openxmlformats.org/officeDocument/2006/relationships" xmlns:p="http://schemas.openxmlformats.org/presentationml/2006/main">
  <p:tag name="TIMING" val="|16.6|14.8|8.3|9.1|4.1|15.6|4.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88863</TotalTime>
  <Words>3166</Words>
  <Application>Microsoft Office PowerPoint</Application>
  <PresentationFormat>On-screen Show (4:3)</PresentationFormat>
  <Paragraphs>470</Paragraphs>
  <Slides>37</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7" baseType="lpstr">
      <vt:lpstr>Arial</vt:lpstr>
      <vt:lpstr>Bookman Old Style</vt:lpstr>
      <vt:lpstr>Calibri</vt:lpstr>
      <vt:lpstr>Cambria</vt:lpstr>
      <vt:lpstr>Consolas</vt:lpstr>
      <vt:lpstr>Constantia</vt:lpstr>
      <vt:lpstr>Georgia</vt:lpstr>
      <vt:lpstr>Times New Roman</vt:lpstr>
      <vt:lpstr>Office Theme</vt:lpstr>
      <vt:lpstr>Equation</vt:lpstr>
      <vt:lpstr>Interpolating polynomials</vt:lpstr>
      <vt:lpstr>Introduction</vt:lpstr>
      <vt:lpstr>Linear interpolation</vt:lpstr>
      <vt:lpstr>Linear interpolation</vt:lpstr>
      <vt:lpstr>Quadratic interpolation</vt:lpstr>
      <vt:lpstr>Quadratic interpolation</vt:lpstr>
      <vt:lpstr>Quadratic interpolation</vt:lpstr>
      <vt:lpstr>Linear algebra</vt:lpstr>
      <vt:lpstr>Quadratic interpolation</vt:lpstr>
      <vt:lpstr>Quadratic interpolation</vt:lpstr>
      <vt:lpstr>Quadratic interpolation</vt:lpstr>
      <vt:lpstr>Quadratic interpolation</vt:lpstr>
      <vt:lpstr>General interpolation</vt:lpstr>
      <vt:lpstr>General interpolation</vt:lpstr>
      <vt:lpstr>General interpolation</vt:lpstr>
      <vt:lpstr>Numeric error</vt:lpstr>
      <vt:lpstr>Numeric error</vt:lpstr>
      <vt:lpstr>Numeric error</vt:lpstr>
      <vt:lpstr>Shifting the x-values</vt:lpstr>
      <vt:lpstr>Shifting the x-values</vt:lpstr>
      <vt:lpstr>Shifting the x-values</vt:lpstr>
      <vt:lpstr>Shifting the x-values</vt:lpstr>
      <vt:lpstr>Shifting the x-values</vt:lpstr>
      <vt:lpstr>Shifting the x-values</vt:lpstr>
      <vt:lpstr>Shifting the x-values</vt:lpstr>
      <vt:lpstr>Shifting the x-values</vt:lpstr>
      <vt:lpstr>Shifting the x-values</vt:lpstr>
      <vt:lpstr>Numeric error</vt:lpstr>
      <vt:lpstr>Other issues</vt:lpstr>
      <vt:lpstr>Further improvements</vt:lpstr>
      <vt:lpstr>Further improvements</vt:lpstr>
      <vt:lpstr>Further improvements</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Wilhelm Harder</dc:creator>
  <cp:lastModifiedBy>Douglas Harder</cp:lastModifiedBy>
  <cp:revision>1566</cp:revision>
  <dcterms:created xsi:type="dcterms:W3CDTF">2020-04-30T19:27:29Z</dcterms:created>
  <dcterms:modified xsi:type="dcterms:W3CDTF">2025-01-16T22:03:54Z</dcterms:modified>
</cp:coreProperties>
</file>